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3"/>
  </p:notesMasterIdLst>
  <p:sldIdLst>
    <p:sldId id="319" r:id="rId2"/>
    <p:sldId id="257" r:id="rId3"/>
    <p:sldId id="301" r:id="rId4"/>
    <p:sldId id="320" r:id="rId5"/>
    <p:sldId id="323" r:id="rId6"/>
    <p:sldId id="315" r:id="rId7"/>
    <p:sldId id="325" r:id="rId8"/>
    <p:sldId id="309" r:id="rId9"/>
    <p:sldId id="335" r:id="rId10"/>
    <p:sldId id="308" r:id="rId11"/>
    <p:sldId id="305" r:id="rId12"/>
    <p:sldId id="322" r:id="rId13"/>
    <p:sldId id="318" r:id="rId14"/>
    <p:sldId id="326" r:id="rId15"/>
    <p:sldId id="313" r:id="rId16"/>
    <p:sldId id="327" r:id="rId17"/>
    <p:sldId id="336" r:id="rId18"/>
    <p:sldId id="328" r:id="rId19"/>
    <p:sldId id="337" r:id="rId20"/>
    <p:sldId id="338" r:id="rId21"/>
    <p:sldId id="329" r:id="rId22"/>
    <p:sldId id="339" r:id="rId23"/>
    <p:sldId id="340" r:id="rId24"/>
    <p:sldId id="330" r:id="rId25"/>
    <p:sldId id="331" r:id="rId26"/>
    <p:sldId id="341" r:id="rId27"/>
    <p:sldId id="281" r:id="rId28"/>
    <p:sldId id="333" r:id="rId29"/>
    <p:sldId id="324" r:id="rId30"/>
    <p:sldId id="314" r:id="rId31"/>
    <p:sldId id="334"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Hind Vadodara Light" panose="02000000000000000000" pitchFamily="2" charset="0"/>
      <p:regular r:id="rId38"/>
      <p:bold r:id="rId39"/>
    </p:embeddedFont>
    <p:embeddedFont>
      <p:font typeface="Hind Vadodara Medium" panose="02000000000000000000" pitchFamily="2" charset="0"/>
      <p:regular r:id="rId40"/>
      <p:bold r:id="rId41"/>
    </p:embeddedFont>
    <p:embeddedFont>
      <p:font typeface="Raleway" pitchFamily="2" charset="0"/>
      <p:regular r:id="rId42"/>
      <p:bold r:id="rId43"/>
      <p:italic r:id="rId44"/>
      <p:boldItalic r:id="rId45"/>
    </p:embeddedFont>
    <p:embeddedFont>
      <p:font typeface="Roboto Condensed Light" panose="02000000000000000000" pitchFamily="2" charset="0"/>
      <p:regular r:id="rId46"/>
      <p:italic r:id="rId47"/>
    </p:embeddedFont>
    <p:embeddedFont>
      <p:font typeface="Teko Light"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234"/>
    <a:srgbClr val="AAA4A7"/>
    <a:srgbClr val="F1D973"/>
    <a:srgbClr val="EAC526"/>
    <a:srgbClr val="92EAEE"/>
    <a:srgbClr val="E115C9"/>
    <a:srgbClr val="FFCD2F"/>
    <a:srgbClr val="E9F2F1"/>
    <a:srgbClr val="F8EAD1"/>
    <a:srgbClr val="9BB2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46BE98-FFC4-4AB9-BE63-EEEF1F1E7CC9}">
  <a:tblStyle styleId="{A846BE98-FFC4-4AB9-BE63-EEEF1F1E7C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29" autoAdjust="0"/>
  </p:normalViewPr>
  <p:slideViewPr>
    <p:cSldViewPr snapToGrid="0">
      <p:cViewPr varScale="1">
        <p:scale>
          <a:sx n="98" d="100"/>
          <a:sy n="98" d="100"/>
        </p:scale>
        <p:origin x="974" y="82"/>
      </p:cViewPr>
      <p:guideLst>
        <p:guide pos="2880"/>
        <p:guide orient="horz" pos="284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Fauzi\Downloads\ENTITY%20-%20New%20Rekap.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auzi\Downloads\ENTITY%20-%20New%20Rekap.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960407262716841E-2"/>
          <c:y val="1.7539404433084608E-2"/>
          <c:w val="0.91376367157190186"/>
          <c:h val="0.84659850764727707"/>
        </c:manualLayout>
      </c:layout>
      <c:lineChart>
        <c:grouping val="standard"/>
        <c:varyColors val="0"/>
        <c:ser>
          <c:idx val="0"/>
          <c:order val="0"/>
          <c:tx>
            <c:strRef>
              <c:f>Sheet1!$A$43</c:f>
              <c:strCache>
                <c:ptCount val="1"/>
                <c:pt idx="0">
                  <c:v>Mid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Sheet1!$A$44:$A$79</c:f>
              <c:numCache>
                <c:formatCode>General</c:formatCode>
                <c:ptCount val="36"/>
                <c:pt idx="0">
                  <c:v>100</c:v>
                </c:pt>
                <c:pt idx="1">
                  <c:v>90</c:v>
                </c:pt>
                <c:pt idx="2">
                  <c:v>100</c:v>
                </c:pt>
                <c:pt idx="3">
                  <c:v>90</c:v>
                </c:pt>
                <c:pt idx="4">
                  <c:v>100</c:v>
                </c:pt>
                <c:pt idx="5">
                  <c:v>90</c:v>
                </c:pt>
                <c:pt idx="6">
                  <c:v>100</c:v>
                </c:pt>
                <c:pt idx="7">
                  <c:v>90</c:v>
                </c:pt>
                <c:pt idx="8">
                  <c:v>100</c:v>
                </c:pt>
                <c:pt idx="9">
                  <c:v>100</c:v>
                </c:pt>
                <c:pt idx="10">
                  <c:v>100</c:v>
                </c:pt>
                <c:pt idx="11">
                  <c:v>80</c:v>
                </c:pt>
                <c:pt idx="12">
                  <c:v>80</c:v>
                </c:pt>
                <c:pt idx="13">
                  <c:v>70</c:v>
                </c:pt>
                <c:pt idx="14">
                  <c:v>80</c:v>
                </c:pt>
                <c:pt idx="15">
                  <c:v>90</c:v>
                </c:pt>
                <c:pt idx="16">
                  <c:v>90</c:v>
                </c:pt>
                <c:pt idx="17">
                  <c:v>100</c:v>
                </c:pt>
                <c:pt idx="18">
                  <c:v>90</c:v>
                </c:pt>
                <c:pt idx="19">
                  <c:v>90</c:v>
                </c:pt>
                <c:pt idx="20">
                  <c:v>90</c:v>
                </c:pt>
                <c:pt idx="21">
                  <c:v>80</c:v>
                </c:pt>
                <c:pt idx="22">
                  <c:v>80</c:v>
                </c:pt>
                <c:pt idx="23">
                  <c:v>100</c:v>
                </c:pt>
                <c:pt idx="24">
                  <c:v>50</c:v>
                </c:pt>
                <c:pt idx="25">
                  <c:v>90</c:v>
                </c:pt>
                <c:pt idx="26">
                  <c:v>70</c:v>
                </c:pt>
                <c:pt idx="27">
                  <c:v>70</c:v>
                </c:pt>
                <c:pt idx="28">
                  <c:v>90</c:v>
                </c:pt>
                <c:pt idx="29">
                  <c:v>80</c:v>
                </c:pt>
                <c:pt idx="30">
                  <c:v>90</c:v>
                </c:pt>
                <c:pt idx="31">
                  <c:v>60</c:v>
                </c:pt>
                <c:pt idx="32">
                  <c:v>90</c:v>
                </c:pt>
                <c:pt idx="33">
                  <c:v>90</c:v>
                </c:pt>
                <c:pt idx="34">
                  <c:v>70</c:v>
                </c:pt>
                <c:pt idx="35">
                  <c:v>70</c:v>
                </c:pt>
              </c:numCache>
            </c:numRef>
          </c:val>
          <c:smooth val="0"/>
          <c:extLst>
            <c:ext xmlns:c16="http://schemas.microsoft.com/office/drawing/2014/chart" uri="{C3380CC4-5D6E-409C-BE32-E72D297353CC}">
              <c16:uniqueId val="{00000000-E063-4309-A676-F0C87FEA0856}"/>
            </c:ext>
          </c:extLst>
        </c:ser>
        <c:ser>
          <c:idx val="1"/>
          <c:order val="1"/>
          <c:tx>
            <c:strRef>
              <c:f>Sheet1!$B$43</c:f>
              <c:strCache>
                <c:ptCount val="1"/>
                <c:pt idx="0">
                  <c:v>Post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Sheet1!$B$44:$B$79</c:f>
              <c:numCache>
                <c:formatCode>General</c:formatCode>
                <c:ptCount val="36"/>
                <c:pt idx="0">
                  <c:v>100</c:v>
                </c:pt>
                <c:pt idx="1">
                  <c:v>100</c:v>
                </c:pt>
                <c:pt idx="2">
                  <c:v>100</c:v>
                </c:pt>
                <c:pt idx="3">
                  <c:v>90</c:v>
                </c:pt>
                <c:pt idx="4">
                  <c:v>100</c:v>
                </c:pt>
                <c:pt idx="5">
                  <c:v>100</c:v>
                </c:pt>
                <c:pt idx="6">
                  <c:v>100</c:v>
                </c:pt>
                <c:pt idx="7">
                  <c:v>90</c:v>
                </c:pt>
                <c:pt idx="8">
                  <c:v>100</c:v>
                </c:pt>
                <c:pt idx="9">
                  <c:v>100</c:v>
                </c:pt>
                <c:pt idx="10">
                  <c:v>100</c:v>
                </c:pt>
                <c:pt idx="11">
                  <c:v>60</c:v>
                </c:pt>
                <c:pt idx="12">
                  <c:v>80</c:v>
                </c:pt>
                <c:pt idx="13">
                  <c:v>70</c:v>
                </c:pt>
                <c:pt idx="14">
                  <c:v>80</c:v>
                </c:pt>
                <c:pt idx="15">
                  <c:v>100</c:v>
                </c:pt>
                <c:pt idx="16">
                  <c:v>90</c:v>
                </c:pt>
                <c:pt idx="17">
                  <c:v>90</c:v>
                </c:pt>
                <c:pt idx="18">
                  <c:v>100</c:v>
                </c:pt>
                <c:pt idx="19">
                  <c:v>90</c:v>
                </c:pt>
                <c:pt idx="20">
                  <c:v>90</c:v>
                </c:pt>
                <c:pt idx="21">
                  <c:v>80</c:v>
                </c:pt>
                <c:pt idx="22">
                  <c:v>70</c:v>
                </c:pt>
                <c:pt idx="23">
                  <c:v>80</c:v>
                </c:pt>
                <c:pt idx="24">
                  <c:v>80</c:v>
                </c:pt>
                <c:pt idx="25">
                  <c:v>90</c:v>
                </c:pt>
                <c:pt idx="26">
                  <c:v>70</c:v>
                </c:pt>
                <c:pt idx="27">
                  <c:v>70</c:v>
                </c:pt>
                <c:pt idx="28">
                  <c:v>90</c:v>
                </c:pt>
                <c:pt idx="29">
                  <c:v>90</c:v>
                </c:pt>
                <c:pt idx="30">
                  <c:v>70</c:v>
                </c:pt>
                <c:pt idx="31">
                  <c:v>80</c:v>
                </c:pt>
                <c:pt idx="32">
                  <c:v>70</c:v>
                </c:pt>
                <c:pt idx="33">
                  <c:v>80</c:v>
                </c:pt>
                <c:pt idx="34">
                  <c:v>70</c:v>
                </c:pt>
                <c:pt idx="35">
                  <c:v>80</c:v>
                </c:pt>
              </c:numCache>
            </c:numRef>
          </c:val>
          <c:smooth val="0"/>
          <c:extLst>
            <c:ext xmlns:c16="http://schemas.microsoft.com/office/drawing/2014/chart" uri="{C3380CC4-5D6E-409C-BE32-E72D297353CC}">
              <c16:uniqueId val="{00000001-E063-4309-A676-F0C87FEA0856}"/>
            </c:ext>
          </c:extLst>
        </c:ser>
        <c:dLbls>
          <c:showLegendKey val="0"/>
          <c:showVal val="0"/>
          <c:showCatName val="0"/>
          <c:showSerName val="0"/>
          <c:showPercent val="0"/>
          <c:showBubbleSize val="0"/>
        </c:dLbls>
        <c:marker val="1"/>
        <c:smooth val="0"/>
        <c:axId val="1127676991"/>
        <c:axId val="1127679487"/>
      </c:lineChart>
      <c:catAx>
        <c:axId val="1127676991"/>
        <c:scaling>
          <c:orientation val="minMax"/>
        </c:scaling>
        <c:delete val="1"/>
        <c:axPos val="b"/>
        <c:majorTickMark val="none"/>
        <c:minorTickMark val="none"/>
        <c:tickLblPos val="nextTo"/>
        <c:crossAx val="1127679487"/>
        <c:crosses val="autoZero"/>
        <c:auto val="1"/>
        <c:lblAlgn val="ctr"/>
        <c:lblOffset val="100"/>
        <c:noMultiLvlLbl val="0"/>
      </c:catAx>
      <c:valAx>
        <c:axId val="1127679487"/>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7676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Sheet1!$G$43</c:f>
              <c:strCache>
                <c:ptCount val="1"/>
                <c:pt idx="0">
                  <c:v>Mid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Sheet1!$G$44:$G$79</c:f>
              <c:numCache>
                <c:formatCode>General</c:formatCode>
                <c:ptCount val="36"/>
                <c:pt idx="0">
                  <c:v>100</c:v>
                </c:pt>
                <c:pt idx="1">
                  <c:v>90</c:v>
                </c:pt>
                <c:pt idx="2">
                  <c:v>100</c:v>
                </c:pt>
                <c:pt idx="3">
                  <c:v>90</c:v>
                </c:pt>
                <c:pt idx="4">
                  <c:v>100</c:v>
                </c:pt>
                <c:pt idx="5">
                  <c:v>90</c:v>
                </c:pt>
                <c:pt idx="6">
                  <c:v>100</c:v>
                </c:pt>
                <c:pt idx="7">
                  <c:v>90</c:v>
                </c:pt>
                <c:pt idx="8">
                  <c:v>100</c:v>
                </c:pt>
                <c:pt idx="9">
                  <c:v>100</c:v>
                </c:pt>
                <c:pt idx="10">
                  <c:v>100</c:v>
                </c:pt>
                <c:pt idx="11">
                  <c:v>80</c:v>
                </c:pt>
                <c:pt idx="12">
                  <c:v>80</c:v>
                </c:pt>
                <c:pt idx="13">
                  <c:v>70</c:v>
                </c:pt>
                <c:pt idx="14">
                  <c:v>80</c:v>
                </c:pt>
                <c:pt idx="15">
                  <c:v>90</c:v>
                </c:pt>
                <c:pt idx="16">
                  <c:v>90</c:v>
                </c:pt>
                <c:pt idx="17">
                  <c:v>100</c:v>
                </c:pt>
                <c:pt idx="18">
                  <c:v>90</c:v>
                </c:pt>
                <c:pt idx="19">
                  <c:v>90</c:v>
                </c:pt>
                <c:pt idx="20">
                  <c:v>90</c:v>
                </c:pt>
                <c:pt idx="21">
                  <c:v>80</c:v>
                </c:pt>
                <c:pt idx="22">
                  <c:v>80</c:v>
                </c:pt>
                <c:pt idx="23">
                  <c:v>100</c:v>
                </c:pt>
                <c:pt idx="24">
                  <c:v>50</c:v>
                </c:pt>
                <c:pt idx="25">
                  <c:v>90</c:v>
                </c:pt>
                <c:pt idx="26">
                  <c:v>70</c:v>
                </c:pt>
                <c:pt idx="27">
                  <c:v>70</c:v>
                </c:pt>
                <c:pt idx="28">
                  <c:v>90</c:v>
                </c:pt>
                <c:pt idx="29">
                  <c:v>80</c:v>
                </c:pt>
                <c:pt idx="30">
                  <c:v>90</c:v>
                </c:pt>
                <c:pt idx="31">
                  <c:v>60</c:v>
                </c:pt>
                <c:pt idx="32">
                  <c:v>90</c:v>
                </c:pt>
                <c:pt idx="33">
                  <c:v>90</c:v>
                </c:pt>
                <c:pt idx="34">
                  <c:v>70</c:v>
                </c:pt>
                <c:pt idx="35">
                  <c:v>70</c:v>
                </c:pt>
              </c:numCache>
            </c:numRef>
          </c:val>
          <c:smooth val="0"/>
          <c:extLst>
            <c:ext xmlns:c16="http://schemas.microsoft.com/office/drawing/2014/chart" uri="{C3380CC4-5D6E-409C-BE32-E72D297353CC}">
              <c16:uniqueId val="{00000000-C365-464D-9549-979C3DF9924F}"/>
            </c:ext>
          </c:extLst>
        </c:ser>
        <c:ser>
          <c:idx val="1"/>
          <c:order val="1"/>
          <c:tx>
            <c:strRef>
              <c:f>Sheet1!$H$43</c:f>
              <c:strCache>
                <c:ptCount val="1"/>
                <c:pt idx="0">
                  <c:v>Retention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Sheet1!$H$44:$H$79</c:f>
              <c:numCache>
                <c:formatCode>General</c:formatCode>
                <c:ptCount val="36"/>
                <c:pt idx="0">
                  <c:v>90</c:v>
                </c:pt>
                <c:pt idx="1">
                  <c:v>100</c:v>
                </c:pt>
                <c:pt idx="2">
                  <c:v>90</c:v>
                </c:pt>
                <c:pt idx="3">
                  <c:v>100</c:v>
                </c:pt>
                <c:pt idx="4">
                  <c:v>100</c:v>
                </c:pt>
                <c:pt idx="5">
                  <c:v>70</c:v>
                </c:pt>
                <c:pt idx="6">
                  <c:v>50</c:v>
                </c:pt>
                <c:pt idx="7">
                  <c:v>90</c:v>
                </c:pt>
                <c:pt idx="8">
                  <c:v>100</c:v>
                </c:pt>
                <c:pt idx="9">
                  <c:v>90</c:v>
                </c:pt>
                <c:pt idx="10">
                  <c:v>100</c:v>
                </c:pt>
                <c:pt idx="11">
                  <c:v>90</c:v>
                </c:pt>
                <c:pt idx="12">
                  <c:v>80</c:v>
                </c:pt>
                <c:pt idx="13">
                  <c:v>90</c:v>
                </c:pt>
                <c:pt idx="14">
                  <c:v>80</c:v>
                </c:pt>
                <c:pt idx="15">
                  <c:v>80</c:v>
                </c:pt>
                <c:pt idx="16">
                  <c:v>90</c:v>
                </c:pt>
                <c:pt idx="17">
                  <c:v>100</c:v>
                </c:pt>
                <c:pt idx="18">
                  <c:v>90</c:v>
                </c:pt>
                <c:pt idx="19">
                  <c:v>90</c:v>
                </c:pt>
                <c:pt idx="20">
                  <c:v>90</c:v>
                </c:pt>
                <c:pt idx="21">
                  <c:v>100</c:v>
                </c:pt>
                <c:pt idx="22">
                  <c:v>100</c:v>
                </c:pt>
                <c:pt idx="23">
                  <c:v>80</c:v>
                </c:pt>
                <c:pt idx="24">
                  <c:v>10</c:v>
                </c:pt>
                <c:pt idx="25">
                  <c:v>70</c:v>
                </c:pt>
                <c:pt idx="26">
                  <c:v>80</c:v>
                </c:pt>
                <c:pt idx="27">
                  <c:v>80</c:v>
                </c:pt>
                <c:pt idx="28">
                  <c:v>70</c:v>
                </c:pt>
                <c:pt idx="29">
                  <c:v>70</c:v>
                </c:pt>
                <c:pt idx="30">
                  <c:v>40</c:v>
                </c:pt>
                <c:pt idx="31">
                  <c:v>80</c:v>
                </c:pt>
                <c:pt idx="32">
                  <c:v>70</c:v>
                </c:pt>
                <c:pt idx="33">
                  <c:v>80</c:v>
                </c:pt>
                <c:pt idx="34">
                  <c:v>70</c:v>
                </c:pt>
                <c:pt idx="35">
                  <c:v>80</c:v>
                </c:pt>
              </c:numCache>
            </c:numRef>
          </c:val>
          <c:smooth val="0"/>
          <c:extLst>
            <c:ext xmlns:c16="http://schemas.microsoft.com/office/drawing/2014/chart" uri="{C3380CC4-5D6E-409C-BE32-E72D297353CC}">
              <c16:uniqueId val="{00000001-C365-464D-9549-979C3DF9924F}"/>
            </c:ext>
          </c:extLst>
        </c:ser>
        <c:dLbls>
          <c:showLegendKey val="0"/>
          <c:showVal val="0"/>
          <c:showCatName val="0"/>
          <c:showSerName val="0"/>
          <c:showPercent val="0"/>
          <c:showBubbleSize val="0"/>
        </c:dLbls>
        <c:marker val="1"/>
        <c:smooth val="0"/>
        <c:axId val="1119712575"/>
        <c:axId val="1119712159"/>
      </c:lineChart>
      <c:catAx>
        <c:axId val="1119712575"/>
        <c:scaling>
          <c:orientation val="minMax"/>
        </c:scaling>
        <c:delete val="1"/>
        <c:axPos val="b"/>
        <c:majorTickMark val="none"/>
        <c:minorTickMark val="none"/>
        <c:tickLblPos val="nextTo"/>
        <c:crossAx val="1119712159"/>
        <c:crosses val="autoZero"/>
        <c:auto val="1"/>
        <c:lblAlgn val="ctr"/>
        <c:lblOffset val="100"/>
        <c:noMultiLvlLbl val="0"/>
      </c:catAx>
      <c:valAx>
        <c:axId val="1119712159"/>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9712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73630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100" dirty="0" err="1">
                <a:solidFill>
                  <a:srgbClr val="000000"/>
                </a:solidFill>
                <a:effectLst/>
                <a:latin typeface="Raleway" pitchFamily="2" charset="0"/>
                <a:ea typeface="Times New Roman" panose="02020603050405020304" pitchFamily="18" charset="0"/>
              </a:rPr>
              <a:t>diharapkan</a:t>
            </a:r>
            <a:r>
              <a:rPr lang="en-ID" sz="1100" dirty="0">
                <a:solidFill>
                  <a:srgbClr val="000000"/>
                </a:solidFill>
                <a:effectLst/>
                <a:latin typeface="Raleway" pitchFamily="2" charset="0"/>
                <a:ea typeface="Times New Roman" panose="02020603050405020304" pitchFamily="18" charset="0"/>
              </a:rPr>
              <a:t> </a:t>
            </a:r>
            <a:r>
              <a:rPr lang="en-ID" sz="1100" dirty="0" err="1">
                <a:solidFill>
                  <a:srgbClr val="000000"/>
                </a:solidFill>
                <a:effectLst/>
                <a:latin typeface="Raleway" pitchFamily="2" charset="0"/>
                <a:ea typeface="Times New Roman" panose="02020603050405020304" pitchFamily="18" charset="0"/>
              </a:rPr>
              <a:t>mahasiswa</a:t>
            </a:r>
            <a:r>
              <a:rPr lang="en-ID" sz="1100" dirty="0">
                <a:solidFill>
                  <a:srgbClr val="000000"/>
                </a:solidFill>
                <a:effectLst/>
                <a:latin typeface="Raleway" pitchFamily="2" charset="0"/>
                <a:ea typeface="Times New Roman" panose="02020603050405020304" pitchFamily="18" charset="0"/>
              </a:rPr>
              <a:t> </a:t>
            </a:r>
            <a:r>
              <a:rPr lang="en-ID" sz="1100" dirty="0" err="1">
                <a:solidFill>
                  <a:srgbClr val="000000"/>
                </a:solidFill>
                <a:effectLst/>
                <a:latin typeface="Raleway" pitchFamily="2" charset="0"/>
                <a:ea typeface="Times New Roman" panose="02020603050405020304" pitchFamily="18" charset="0"/>
              </a:rPr>
              <a:t>akan</a:t>
            </a:r>
            <a:r>
              <a:rPr lang="en-ID" sz="1100" dirty="0">
                <a:solidFill>
                  <a:srgbClr val="000000"/>
                </a:solidFill>
                <a:effectLst/>
                <a:latin typeface="Raleway" pitchFamily="2" charset="0"/>
                <a:ea typeface="Times New Roman" panose="02020603050405020304" pitchFamily="18" charset="0"/>
              </a:rPr>
              <a:t> </a:t>
            </a:r>
            <a:r>
              <a:rPr lang="en-ID" sz="1100" dirty="0" err="1">
                <a:solidFill>
                  <a:srgbClr val="000000"/>
                </a:solidFill>
                <a:effectLst/>
                <a:latin typeface="Raleway" pitchFamily="2" charset="0"/>
                <a:ea typeface="Times New Roman" panose="02020603050405020304" pitchFamily="18" charset="0"/>
              </a:rPr>
              <a:t>lebih</a:t>
            </a:r>
            <a:r>
              <a:rPr lang="en-ID" sz="1100" dirty="0">
                <a:solidFill>
                  <a:srgbClr val="000000"/>
                </a:solidFill>
                <a:effectLst/>
                <a:latin typeface="Raleway" pitchFamily="2" charset="0"/>
                <a:ea typeface="Times New Roman" panose="02020603050405020304" pitchFamily="18" charset="0"/>
              </a:rPr>
              <a:t> </a:t>
            </a:r>
            <a:r>
              <a:rPr lang="en-ID" sz="1100" b="1" dirty="0" err="1">
                <a:solidFill>
                  <a:srgbClr val="000000"/>
                </a:solidFill>
                <a:effectLst/>
                <a:latin typeface="Raleway" pitchFamily="2" charset="0"/>
                <a:ea typeface="Times New Roman" panose="02020603050405020304" pitchFamily="18" charset="0"/>
              </a:rPr>
              <a:t>memahami</a:t>
            </a:r>
            <a:r>
              <a:rPr lang="en-ID" sz="1100" b="1" dirty="0">
                <a:solidFill>
                  <a:srgbClr val="000000"/>
                </a:solidFill>
                <a:effectLst/>
                <a:latin typeface="Raleway" pitchFamily="2" charset="0"/>
                <a:ea typeface="Times New Roman" panose="02020603050405020304" pitchFamily="18" charset="0"/>
              </a:rPr>
              <a:t> </a:t>
            </a:r>
            <a:r>
              <a:rPr lang="en-ID" sz="1100" b="1" dirty="0" err="1">
                <a:solidFill>
                  <a:srgbClr val="000000"/>
                </a:solidFill>
                <a:effectLst/>
                <a:latin typeface="Raleway" pitchFamily="2" charset="0"/>
                <a:ea typeface="Times New Roman" panose="02020603050405020304" pitchFamily="18" charset="0"/>
              </a:rPr>
              <a:t>konsep-konsep</a:t>
            </a:r>
            <a:r>
              <a:rPr lang="en-ID" sz="1100" b="1" dirty="0">
                <a:solidFill>
                  <a:srgbClr val="000000"/>
                </a:solidFill>
                <a:effectLst/>
                <a:latin typeface="Raleway" pitchFamily="2" charset="0"/>
                <a:ea typeface="Times New Roman" panose="02020603050405020304" pitchFamily="18" charset="0"/>
              </a:rPr>
              <a:t> </a:t>
            </a:r>
            <a:r>
              <a:rPr lang="en-ID" sz="1100" dirty="0">
                <a:solidFill>
                  <a:srgbClr val="000000"/>
                </a:solidFill>
                <a:effectLst/>
                <a:latin typeface="Raleway" pitchFamily="2" charset="0"/>
                <a:ea typeface="Times New Roman" panose="02020603050405020304" pitchFamily="18" charset="0"/>
              </a:rPr>
              <a:t>yang </a:t>
            </a:r>
            <a:r>
              <a:rPr lang="en-ID" sz="1100" dirty="0" err="1">
                <a:solidFill>
                  <a:srgbClr val="000000"/>
                </a:solidFill>
                <a:effectLst/>
                <a:latin typeface="Raleway" pitchFamily="2" charset="0"/>
                <a:ea typeface="Times New Roman" panose="02020603050405020304" pitchFamily="18" charset="0"/>
              </a:rPr>
              <a:t>terkait</a:t>
            </a:r>
            <a:r>
              <a:rPr lang="en-ID" sz="1100" dirty="0">
                <a:solidFill>
                  <a:srgbClr val="000000"/>
                </a:solidFill>
                <a:effectLst/>
                <a:latin typeface="Raleway" pitchFamily="2" charset="0"/>
                <a:ea typeface="Times New Roman" panose="02020603050405020304" pitchFamily="18" charset="0"/>
              </a:rPr>
              <a:t> </a:t>
            </a:r>
            <a:r>
              <a:rPr lang="en-ID" sz="1100" dirty="0" err="1">
                <a:solidFill>
                  <a:srgbClr val="000000"/>
                </a:solidFill>
                <a:effectLst/>
                <a:latin typeface="Raleway" pitchFamily="2" charset="0"/>
                <a:ea typeface="Times New Roman" panose="02020603050405020304" pitchFamily="18" charset="0"/>
              </a:rPr>
              <a:t>dengan</a:t>
            </a:r>
            <a:r>
              <a:rPr lang="en-ID" sz="1100" dirty="0">
                <a:solidFill>
                  <a:srgbClr val="000000"/>
                </a:solidFill>
                <a:effectLst/>
                <a:latin typeface="Raleway" pitchFamily="2" charset="0"/>
                <a:ea typeface="Times New Roman" panose="02020603050405020304" pitchFamily="18" charset="0"/>
              </a:rPr>
              <a:t> </a:t>
            </a:r>
            <a:r>
              <a:rPr lang="en-ID" sz="1100" dirty="0">
                <a:latin typeface="Raleway" pitchFamily="2" charset="0"/>
                <a:ea typeface="Times New Roman" panose="02020603050405020304" pitchFamily="18" charset="0"/>
              </a:rPr>
              <a:t>ERD </a:t>
            </a:r>
            <a:r>
              <a:rPr lang="en-ID" sz="1100" dirty="0" err="1">
                <a:latin typeface="Raleway" pitchFamily="2" charset="0"/>
                <a:ea typeface="Times New Roman" panose="02020603050405020304" pitchFamily="18" charset="0"/>
              </a:rPr>
              <a:t>topik</a:t>
            </a:r>
            <a:r>
              <a:rPr lang="en-ID" sz="1100" dirty="0">
                <a:latin typeface="Raleway" pitchFamily="2" charset="0"/>
                <a:ea typeface="Times New Roman" panose="02020603050405020304" pitchFamily="18" charset="0"/>
              </a:rPr>
              <a:t> entity dan </a:t>
            </a:r>
            <a:r>
              <a:rPr lang="en-ID" sz="1100" dirty="0" err="1">
                <a:latin typeface="Raleway" pitchFamily="2" charset="0"/>
                <a:ea typeface="Times New Roman" panose="02020603050405020304" pitchFamily="18" charset="0"/>
              </a:rPr>
              <a:t>atribut</a:t>
            </a:r>
            <a:endParaRPr dirty="0"/>
          </a:p>
        </p:txBody>
      </p:sp>
    </p:spTree>
    <p:extLst>
      <p:ext uri="{BB962C8B-B14F-4D97-AF65-F5344CB8AC3E}">
        <p14:creationId xmlns:p14="http://schemas.microsoft.com/office/powerpoint/2010/main" val="3213367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36422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432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20de4b7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20de4b7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07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a:p>
        </p:txBody>
      </p:sp>
    </p:spTree>
    <p:extLst>
      <p:ext uri="{BB962C8B-B14F-4D97-AF65-F5344CB8AC3E}">
        <p14:creationId xmlns:p14="http://schemas.microsoft.com/office/powerpoint/2010/main" val="836801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6320de4b7d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6320de4b7d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945317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3935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248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2707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D" dirty="0"/>
          </a:p>
        </p:txBody>
      </p:sp>
    </p:spTree>
    <p:extLst>
      <p:ext uri="{BB962C8B-B14F-4D97-AF65-F5344CB8AC3E}">
        <p14:creationId xmlns:p14="http://schemas.microsoft.com/office/powerpoint/2010/main" val="272556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972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3262799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0434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999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5" r:id="rId2"/>
    <p:sldLayoutId id="2147483659" r:id="rId3"/>
    <p:sldLayoutId id="2147483661"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0.svg"/><Relationship Id="rId26" Type="http://schemas.openxmlformats.org/officeDocument/2006/relationships/image" Target="../media/image58.sv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notesSlide" Target="../notesSlides/notesSlide13.xml"/><Relationship Id="rId16" Type="http://schemas.openxmlformats.org/officeDocument/2006/relationships/image" Target="../media/image48.svg"/><Relationship Id="rId20" Type="http://schemas.openxmlformats.org/officeDocument/2006/relationships/image" Target="../media/image52.svg"/><Relationship Id="rId29"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24" Type="http://schemas.openxmlformats.org/officeDocument/2006/relationships/image" Target="../media/image56.sv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svg"/><Relationship Id="rId10" Type="http://schemas.openxmlformats.org/officeDocument/2006/relationships/image" Target="../media/image42.svg"/><Relationship Id="rId19" Type="http://schemas.openxmlformats.org/officeDocument/2006/relationships/image" Target="../media/image51.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 Id="rId22" Type="http://schemas.openxmlformats.org/officeDocument/2006/relationships/image" Target="../media/image54.svg"/><Relationship Id="rId27" Type="http://schemas.openxmlformats.org/officeDocument/2006/relationships/image" Target="../media/image59.png"/><Relationship Id="rId30"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svg"/><Relationship Id="rId7" Type="http://schemas.openxmlformats.org/officeDocument/2006/relationships/image" Target="../media/image64.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44.svg"/></Relationships>
</file>

<file path=ppt/slides/_rels/slide1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9;p27">
            <a:extLst>
              <a:ext uri="{FF2B5EF4-FFF2-40B4-BE49-F238E27FC236}">
                <a16:creationId xmlns:a16="http://schemas.microsoft.com/office/drawing/2014/main" id="{D0F36768-B492-4AA8-BB63-85937E7DE73A}"/>
              </a:ext>
            </a:extLst>
          </p:cNvPr>
          <p:cNvSpPr txBox="1">
            <a:spLocks/>
          </p:cNvSpPr>
          <p:nvPr/>
        </p:nvSpPr>
        <p:spPr>
          <a:xfrm>
            <a:off x="518160" y="1420611"/>
            <a:ext cx="8252460" cy="18532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ctr">
              <a:lnSpc>
                <a:spcPct val="150000"/>
              </a:lnSpc>
            </a:pPr>
            <a:r>
              <a:rPr lang="en-US" sz="2400" b="1" kern="1400" spc="-50">
                <a:effectLst/>
                <a:latin typeface="Times New Roman" panose="02020603050405020304" pitchFamily="18" charset="0"/>
                <a:ea typeface="Times New Roman" panose="02020603050405020304" pitchFamily="18" charset="0"/>
                <a:cs typeface="Times New Roman" panose="02020603050405020304" pitchFamily="18" charset="0"/>
              </a:rPr>
              <a:t>SQLEARN: ERD RESULT RECONSTRUCTION UNTUK </a:t>
            </a:r>
            <a:endParaRPr lang="en-ID" sz="2400" b="1" kern="1400" spc="-5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2400" b="1" kern="1400" spc="-50">
                <a:effectLst/>
                <a:latin typeface="Times New Roman" panose="02020603050405020304" pitchFamily="18" charset="0"/>
                <a:ea typeface="Times New Roman" panose="02020603050405020304" pitchFamily="18" charset="0"/>
                <a:cs typeface="Times New Roman" panose="02020603050405020304" pitchFamily="18" charset="0"/>
              </a:rPr>
              <a:t>MENGUKUR PEMAMAHAMAN KONSEP MAHASISWA </a:t>
            </a:r>
            <a:endParaRPr lang="en-ID" sz="2400" b="1" kern="1400" spc="-5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2400" b="1" kern="1400" spc="-50">
                <a:effectLst/>
                <a:latin typeface="Times New Roman" panose="02020603050405020304" pitchFamily="18" charset="0"/>
                <a:ea typeface="Times New Roman" panose="02020603050405020304" pitchFamily="18" charset="0"/>
                <a:cs typeface="Times New Roman" panose="02020603050405020304" pitchFamily="18" charset="0"/>
              </a:rPr>
              <a:t>TERHADAP ERD TOPIK ENTITY DAN ATRIBUT</a:t>
            </a:r>
            <a:endParaRPr lang="en-ID" sz="2400" b="1" kern="1400" spc="-5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17B5CEE-C333-49A8-95E3-D40F17F6AEAF}"/>
              </a:ext>
            </a:extLst>
          </p:cNvPr>
          <p:cNvSpPr txBox="1"/>
          <p:nvPr/>
        </p:nvSpPr>
        <p:spPr>
          <a:xfrm>
            <a:off x="4632960" y="4218868"/>
            <a:ext cx="4403245" cy="769441"/>
          </a:xfrm>
          <a:prstGeom prst="rect">
            <a:avLst/>
          </a:prstGeom>
          <a:noFill/>
        </p:spPr>
        <p:txBody>
          <a:bodyPr wrap="square" rtlCol="0">
            <a:spAutoFit/>
          </a:bodyPr>
          <a:lstStyle/>
          <a:p>
            <a:r>
              <a:rPr lang="en-US" sz="2000">
                <a:latin typeface="Raleway" pitchFamily="2" charset="0"/>
                <a:cs typeface="Teko Light" panose="020B0604020202020204" charset="0"/>
              </a:rPr>
              <a:t>Dosen Pembimbing 1</a:t>
            </a:r>
            <a:br>
              <a:rPr lang="en-US" sz="2400">
                <a:latin typeface="Raleway" pitchFamily="2" charset="0"/>
                <a:cs typeface="Teko Light" panose="020B0604020202020204" charset="0"/>
              </a:rPr>
            </a:br>
            <a:r>
              <a:rPr lang="en-US" sz="1800" b="1" i="0">
                <a:solidFill>
                  <a:schemeClr val="tx1">
                    <a:lumMod val="50000"/>
                  </a:schemeClr>
                </a:solidFill>
                <a:effectLst/>
                <a:latin typeface="Raleway" pitchFamily="2" charset="0"/>
              </a:rPr>
              <a:t>PUTRA PRIMA ARHANDI, ST., M.KOM</a:t>
            </a:r>
            <a:r>
              <a:rPr lang="en-US" sz="2400" b="1">
                <a:solidFill>
                  <a:schemeClr val="tx1">
                    <a:lumMod val="50000"/>
                  </a:schemeClr>
                </a:solidFill>
                <a:latin typeface="Raleway" pitchFamily="2" charset="0"/>
                <a:cs typeface="Teko Light" panose="020B0604020202020204" charset="0"/>
              </a:rPr>
              <a:t>.</a:t>
            </a:r>
            <a:endParaRPr lang="en-ID" sz="2400" b="1" dirty="0">
              <a:solidFill>
                <a:schemeClr val="tx1">
                  <a:lumMod val="50000"/>
                </a:schemeClr>
              </a:solidFill>
              <a:latin typeface="Raleway" pitchFamily="2" charset="0"/>
              <a:cs typeface="Teko Light" panose="020B0604020202020204" charset="0"/>
            </a:endParaRPr>
          </a:p>
        </p:txBody>
      </p:sp>
      <p:sp>
        <p:nvSpPr>
          <p:cNvPr id="6" name="TextBox 5">
            <a:extLst>
              <a:ext uri="{FF2B5EF4-FFF2-40B4-BE49-F238E27FC236}">
                <a16:creationId xmlns:a16="http://schemas.microsoft.com/office/drawing/2014/main" id="{AAD097AF-1A17-448D-9301-9B6EC21C52E1}"/>
              </a:ext>
            </a:extLst>
          </p:cNvPr>
          <p:cNvSpPr txBox="1"/>
          <p:nvPr/>
        </p:nvSpPr>
        <p:spPr>
          <a:xfrm>
            <a:off x="2286000" y="2418326"/>
            <a:ext cx="4572000" cy="307777"/>
          </a:xfrm>
          <a:prstGeom prst="rect">
            <a:avLst/>
          </a:prstGeom>
          <a:noFill/>
        </p:spPr>
        <p:txBody>
          <a:bodyPr wrap="square">
            <a:spAutoFit/>
          </a:bodyPr>
          <a:lstStyle/>
          <a:p>
            <a:endParaRPr lang="en-ID" dirty="0"/>
          </a:p>
        </p:txBody>
      </p:sp>
      <p:pic>
        <p:nvPicPr>
          <p:cNvPr id="7" name="Picture 6">
            <a:extLst>
              <a:ext uri="{FF2B5EF4-FFF2-40B4-BE49-F238E27FC236}">
                <a16:creationId xmlns:a16="http://schemas.microsoft.com/office/drawing/2014/main" id="{30776955-3B2E-4887-B3FC-D2D95ED684BE}"/>
              </a:ext>
            </a:extLst>
          </p:cNvPr>
          <p:cNvPicPr>
            <a:picLocks noChangeAspect="1"/>
          </p:cNvPicPr>
          <p:nvPr/>
        </p:nvPicPr>
        <p:blipFill>
          <a:blip r:embed="rId3"/>
          <a:stretch>
            <a:fillRect/>
          </a:stretch>
        </p:blipFill>
        <p:spPr>
          <a:xfrm>
            <a:off x="5277490" y="93635"/>
            <a:ext cx="1100636" cy="1106459"/>
          </a:xfrm>
          <a:prstGeom prst="rect">
            <a:avLst/>
          </a:prstGeom>
        </p:spPr>
      </p:pic>
      <p:sp>
        <p:nvSpPr>
          <p:cNvPr id="11" name="TextBox 10">
            <a:extLst>
              <a:ext uri="{FF2B5EF4-FFF2-40B4-BE49-F238E27FC236}">
                <a16:creationId xmlns:a16="http://schemas.microsoft.com/office/drawing/2014/main" id="{F67D7EE0-245D-4C5E-875C-31FB63EBC2C2}"/>
              </a:ext>
            </a:extLst>
          </p:cNvPr>
          <p:cNvSpPr txBox="1"/>
          <p:nvPr/>
        </p:nvSpPr>
        <p:spPr>
          <a:xfrm>
            <a:off x="518160" y="4049411"/>
            <a:ext cx="2207943" cy="584775"/>
          </a:xfrm>
          <a:prstGeom prst="rect">
            <a:avLst/>
          </a:prstGeom>
          <a:noFill/>
        </p:spPr>
        <p:txBody>
          <a:bodyPr wrap="square">
            <a:spAutoFit/>
          </a:bodyPr>
          <a:lstStyle/>
          <a:p>
            <a:r>
              <a:rPr lang="en-US" sz="1600" b="1" dirty="0">
                <a:latin typeface="Raleway" pitchFamily="2" charset="0"/>
                <a:cs typeface="Teko Light" panose="020B0604020202020204" charset="0"/>
              </a:rPr>
              <a:t>AHMAD NUR FAUZI</a:t>
            </a:r>
            <a:br>
              <a:rPr lang="en-US" sz="1600" b="1" dirty="0">
                <a:latin typeface="Teko Light" panose="020B0604020202020204" charset="0"/>
                <a:cs typeface="Teko Light" panose="020B0604020202020204" charset="0"/>
              </a:rPr>
            </a:br>
            <a:r>
              <a:rPr lang="en-US" sz="1600" b="1" dirty="0">
                <a:latin typeface="Raleway" pitchFamily="2" charset="0"/>
                <a:cs typeface="Teko Light" panose="020B0604020202020204" charset="0"/>
              </a:rPr>
              <a:t>1941720068</a:t>
            </a:r>
            <a:endParaRPr lang="en-ID" sz="1600" b="1" dirty="0">
              <a:latin typeface="Raleway" pitchFamily="2" charset="0"/>
            </a:endParaRPr>
          </a:p>
        </p:txBody>
      </p:sp>
      <p:pic>
        <p:nvPicPr>
          <p:cNvPr id="8" name="Picture 7">
            <a:extLst>
              <a:ext uri="{FF2B5EF4-FFF2-40B4-BE49-F238E27FC236}">
                <a16:creationId xmlns:a16="http://schemas.microsoft.com/office/drawing/2014/main" id="{93543D94-CE16-42F5-849E-08FAF5897081}"/>
              </a:ext>
            </a:extLst>
          </p:cNvPr>
          <p:cNvPicPr>
            <a:picLocks noChangeAspect="1"/>
          </p:cNvPicPr>
          <p:nvPr/>
        </p:nvPicPr>
        <p:blipFill>
          <a:blip r:embed="rId4"/>
          <a:stretch>
            <a:fillRect/>
          </a:stretch>
        </p:blipFill>
        <p:spPr>
          <a:xfrm>
            <a:off x="6529735" y="169154"/>
            <a:ext cx="905571" cy="955419"/>
          </a:xfrm>
          <a:prstGeom prst="rect">
            <a:avLst/>
          </a:prstGeom>
        </p:spPr>
      </p:pic>
      <p:sp>
        <p:nvSpPr>
          <p:cNvPr id="9" name="TextBox 8">
            <a:extLst>
              <a:ext uri="{FF2B5EF4-FFF2-40B4-BE49-F238E27FC236}">
                <a16:creationId xmlns:a16="http://schemas.microsoft.com/office/drawing/2014/main" id="{D12AE1BD-1D44-457E-AB84-7573D7E3F868}"/>
              </a:ext>
            </a:extLst>
          </p:cNvPr>
          <p:cNvSpPr txBox="1"/>
          <p:nvPr/>
        </p:nvSpPr>
        <p:spPr>
          <a:xfrm>
            <a:off x="3381978" y="3418865"/>
            <a:ext cx="4107367" cy="769441"/>
          </a:xfrm>
          <a:prstGeom prst="rect">
            <a:avLst/>
          </a:prstGeom>
          <a:noFill/>
        </p:spPr>
        <p:txBody>
          <a:bodyPr wrap="square" rtlCol="0">
            <a:spAutoFit/>
          </a:bodyPr>
          <a:lstStyle/>
          <a:p>
            <a:r>
              <a:rPr lang="en-US" sz="2000">
                <a:latin typeface="Raleway" pitchFamily="2" charset="0"/>
                <a:cs typeface="Teko Light" panose="020B0604020202020204" charset="0"/>
              </a:rPr>
              <a:t>Dosen Pembimbing</a:t>
            </a:r>
            <a:br>
              <a:rPr lang="en-US" sz="2400">
                <a:latin typeface="Raleway" pitchFamily="2" charset="0"/>
                <a:cs typeface="Teko Light" panose="020B0604020202020204" charset="0"/>
              </a:rPr>
            </a:br>
            <a:r>
              <a:rPr lang="en-US" sz="1800" b="1">
                <a:latin typeface="Raleway" pitchFamily="2" charset="0"/>
                <a:cs typeface="Teko Light" panose="020B0604020202020204" charset="0"/>
              </a:rPr>
              <a:t>ANNISA TAUFIKA FIRDAUSI ST., MT</a:t>
            </a:r>
            <a:r>
              <a:rPr lang="en-US" sz="2400">
                <a:latin typeface="Raleway" pitchFamily="2" charset="0"/>
                <a:cs typeface="Teko Light" panose="020B0604020202020204" charset="0"/>
              </a:rPr>
              <a:t>.</a:t>
            </a:r>
            <a:endParaRPr lang="en-ID" sz="2400" dirty="0">
              <a:latin typeface="Raleway" pitchFamily="2" charset="0"/>
              <a:cs typeface="Teko Light" panose="020B0604020202020204" charset="0"/>
            </a:endParaRPr>
          </a:p>
        </p:txBody>
      </p:sp>
    </p:spTree>
    <p:extLst>
      <p:ext uri="{BB962C8B-B14F-4D97-AF65-F5344CB8AC3E}">
        <p14:creationId xmlns:p14="http://schemas.microsoft.com/office/powerpoint/2010/main" val="1860752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6" name="Google Shape;1709;p58">
            <a:extLst>
              <a:ext uri="{FF2B5EF4-FFF2-40B4-BE49-F238E27FC236}">
                <a16:creationId xmlns:a16="http://schemas.microsoft.com/office/drawing/2014/main" id="{76716E31-FAB1-47CB-B0F8-5C42DFCEE1C1}"/>
              </a:ext>
            </a:extLst>
          </p:cNvPr>
          <p:cNvGrpSpPr/>
          <p:nvPr/>
        </p:nvGrpSpPr>
        <p:grpSpPr>
          <a:xfrm>
            <a:off x="191062" y="1333978"/>
            <a:ext cx="4380937" cy="1544531"/>
            <a:chOff x="4411970" y="2726085"/>
            <a:chExt cx="643107" cy="193659"/>
          </a:xfrm>
          <a:solidFill>
            <a:srgbClr val="006666"/>
          </a:solidFill>
        </p:grpSpPr>
        <p:sp>
          <p:nvSpPr>
            <p:cNvPr id="17" name="Google Shape;1710;p58">
              <a:extLst>
                <a:ext uri="{FF2B5EF4-FFF2-40B4-BE49-F238E27FC236}">
                  <a16:creationId xmlns:a16="http://schemas.microsoft.com/office/drawing/2014/main" id="{E1531826-6F9E-4322-A842-6635DB51F724}"/>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11;p58">
              <a:extLst>
                <a:ext uri="{FF2B5EF4-FFF2-40B4-BE49-F238E27FC236}">
                  <a16:creationId xmlns:a16="http://schemas.microsoft.com/office/drawing/2014/main" id="{7CBDC230-D68C-4FBA-A1A2-E348EEC05788}"/>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712;p58">
              <a:extLst>
                <a:ext uri="{FF2B5EF4-FFF2-40B4-BE49-F238E27FC236}">
                  <a16:creationId xmlns:a16="http://schemas.microsoft.com/office/drawing/2014/main" id="{9FD19918-0516-468D-ADAD-44EAF8C70519}"/>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162;p30">
            <a:extLst>
              <a:ext uri="{FF2B5EF4-FFF2-40B4-BE49-F238E27FC236}">
                <a16:creationId xmlns:a16="http://schemas.microsoft.com/office/drawing/2014/main" id="{C23E21D3-7C46-461F-993A-8DA852903472}"/>
              </a:ext>
            </a:extLst>
          </p:cNvPr>
          <p:cNvSpPr txBox="1">
            <a:spLocks/>
          </p:cNvSpPr>
          <p:nvPr/>
        </p:nvSpPr>
        <p:spPr>
          <a:xfrm>
            <a:off x="2067101" y="335280"/>
            <a:ext cx="5009795" cy="6362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r>
              <a:rPr lang="en-ID" sz="2800" b="1" dirty="0">
                <a:latin typeface="Raleway" pitchFamily="2" charset="0"/>
              </a:rPr>
              <a:t>BATASAN MASALAH</a:t>
            </a:r>
          </a:p>
        </p:txBody>
      </p:sp>
      <p:grpSp>
        <p:nvGrpSpPr>
          <p:cNvPr id="13" name="Google Shape;8127;p68">
            <a:extLst>
              <a:ext uri="{FF2B5EF4-FFF2-40B4-BE49-F238E27FC236}">
                <a16:creationId xmlns:a16="http://schemas.microsoft.com/office/drawing/2014/main" id="{F411895C-F70D-4FD2-B437-2C01D316CC18}"/>
              </a:ext>
            </a:extLst>
          </p:cNvPr>
          <p:cNvGrpSpPr/>
          <p:nvPr/>
        </p:nvGrpSpPr>
        <p:grpSpPr>
          <a:xfrm>
            <a:off x="1096286" y="1783994"/>
            <a:ext cx="687234" cy="571991"/>
            <a:chOff x="-45674075" y="3586425"/>
            <a:chExt cx="300900" cy="265450"/>
          </a:xfrm>
          <a:solidFill>
            <a:schemeClr val="bg1">
              <a:lumMod val="85000"/>
            </a:schemeClr>
          </a:solidFill>
        </p:grpSpPr>
        <p:sp>
          <p:nvSpPr>
            <p:cNvPr id="14" name="Google Shape;8128;p68">
              <a:extLst>
                <a:ext uri="{FF2B5EF4-FFF2-40B4-BE49-F238E27FC236}">
                  <a16:creationId xmlns:a16="http://schemas.microsoft.com/office/drawing/2014/main" id="{988B78AE-1C43-4B5B-BB87-9CEE9892319A}"/>
                </a:ext>
              </a:extLst>
            </p:cNvPr>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29;p68">
              <a:extLst>
                <a:ext uri="{FF2B5EF4-FFF2-40B4-BE49-F238E27FC236}">
                  <a16:creationId xmlns:a16="http://schemas.microsoft.com/office/drawing/2014/main" id="{4E45103B-F9D0-4D62-93C2-955BA694DB20}"/>
                </a:ext>
              </a:extLst>
            </p:cNvPr>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 name="TextBox 20">
            <a:extLst>
              <a:ext uri="{FF2B5EF4-FFF2-40B4-BE49-F238E27FC236}">
                <a16:creationId xmlns:a16="http://schemas.microsoft.com/office/drawing/2014/main" id="{7004175A-31B6-4DC7-B19F-68CCDD00534A}"/>
              </a:ext>
            </a:extLst>
          </p:cNvPr>
          <p:cNvSpPr txBox="1"/>
          <p:nvPr/>
        </p:nvSpPr>
        <p:spPr>
          <a:xfrm>
            <a:off x="1914718" y="1849068"/>
            <a:ext cx="2163337" cy="461665"/>
          </a:xfrm>
          <a:prstGeom prst="rect">
            <a:avLst/>
          </a:prstGeom>
          <a:noFill/>
        </p:spPr>
        <p:txBody>
          <a:bodyPr wrap="square" rtlCol="0">
            <a:spAutoFit/>
          </a:bodyPr>
          <a:lstStyle/>
          <a:p>
            <a:pPr algn="ctr"/>
            <a:r>
              <a:rPr lang="en-US" sz="1200" b="1" dirty="0">
                <a:solidFill>
                  <a:schemeClr val="bg1"/>
                </a:solidFill>
                <a:latin typeface="Raleway" pitchFamily="2" charset="0"/>
              </a:rPr>
              <a:t>Media E-learning </a:t>
            </a:r>
            <a:r>
              <a:rPr lang="en-US" sz="1200" b="1" dirty="0" err="1">
                <a:solidFill>
                  <a:schemeClr val="bg1"/>
                </a:solidFill>
                <a:latin typeface="Raleway" pitchFamily="2" charset="0"/>
              </a:rPr>
              <a:t>berbasis</a:t>
            </a:r>
            <a:r>
              <a:rPr lang="en-US" sz="1200" b="1" dirty="0">
                <a:solidFill>
                  <a:schemeClr val="bg1"/>
                </a:solidFill>
                <a:latin typeface="Raleway" pitchFamily="2" charset="0"/>
              </a:rPr>
              <a:t> Website</a:t>
            </a:r>
            <a:endParaRPr lang="en-ID" sz="1200" b="1" dirty="0">
              <a:solidFill>
                <a:schemeClr val="bg1"/>
              </a:solidFill>
              <a:latin typeface="Raleway" pitchFamily="2" charset="0"/>
            </a:endParaRPr>
          </a:p>
        </p:txBody>
      </p:sp>
      <p:grpSp>
        <p:nvGrpSpPr>
          <p:cNvPr id="23" name="Google Shape;1709;p58">
            <a:extLst>
              <a:ext uri="{FF2B5EF4-FFF2-40B4-BE49-F238E27FC236}">
                <a16:creationId xmlns:a16="http://schemas.microsoft.com/office/drawing/2014/main" id="{8A9667AD-086E-414A-AA35-231F83174E2F}"/>
              </a:ext>
            </a:extLst>
          </p:cNvPr>
          <p:cNvGrpSpPr/>
          <p:nvPr/>
        </p:nvGrpSpPr>
        <p:grpSpPr>
          <a:xfrm>
            <a:off x="191062" y="3020393"/>
            <a:ext cx="4380937" cy="1544531"/>
            <a:chOff x="4411970" y="2726085"/>
            <a:chExt cx="643107" cy="193659"/>
          </a:xfrm>
          <a:solidFill>
            <a:schemeClr val="accent4">
              <a:lumMod val="50000"/>
            </a:schemeClr>
          </a:solidFill>
        </p:grpSpPr>
        <p:sp>
          <p:nvSpPr>
            <p:cNvPr id="24" name="Google Shape;1710;p58">
              <a:extLst>
                <a:ext uri="{FF2B5EF4-FFF2-40B4-BE49-F238E27FC236}">
                  <a16:creationId xmlns:a16="http://schemas.microsoft.com/office/drawing/2014/main" id="{F4B5DBB4-40D0-43C2-97EF-31CEFA0C8BD3}"/>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1;p58">
              <a:extLst>
                <a:ext uri="{FF2B5EF4-FFF2-40B4-BE49-F238E27FC236}">
                  <a16:creationId xmlns:a16="http://schemas.microsoft.com/office/drawing/2014/main" id="{FA2617CF-D51A-4299-B436-DE4C70062CEA}"/>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712;p58">
              <a:extLst>
                <a:ext uri="{FF2B5EF4-FFF2-40B4-BE49-F238E27FC236}">
                  <a16:creationId xmlns:a16="http://schemas.microsoft.com/office/drawing/2014/main" id="{8BEBCAC8-D92F-48CC-B299-450024477F9B}"/>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123;p68">
            <a:extLst>
              <a:ext uri="{FF2B5EF4-FFF2-40B4-BE49-F238E27FC236}">
                <a16:creationId xmlns:a16="http://schemas.microsoft.com/office/drawing/2014/main" id="{8F8B6BDE-3E10-4ACF-9D68-5539DAF7618E}"/>
              </a:ext>
            </a:extLst>
          </p:cNvPr>
          <p:cNvGrpSpPr/>
          <p:nvPr/>
        </p:nvGrpSpPr>
        <p:grpSpPr>
          <a:xfrm>
            <a:off x="1096286" y="3470000"/>
            <a:ext cx="687600" cy="572400"/>
            <a:chOff x="-45673275" y="3199325"/>
            <a:chExt cx="299325" cy="302075"/>
          </a:xfrm>
          <a:solidFill>
            <a:schemeClr val="bg1">
              <a:lumMod val="85000"/>
            </a:schemeClr>
          </a:solidFill>
        </p:grpSpPr>
        <p:sp>
          <p:nvSpPr>
            <p:cNvPr id="28" name="Google Shape;8124;p68">
              <a:extLst>
                <a:ext uri="{FF2B5EF4-FFF2-40B4-BE49-F238E27FC236}">
                  <a16:creationId xmlns:a16="http://schemas.microsoft.com/office/drawing/2014/main" id="{247767E3-BB38-41D7-8809-7D2083F44A4D}"/>
                </a:ext>
              </a:extLst>
            </p:cNvPr>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 name="Google Shape;8125;p68">
              <a:extLst>
                <a:ext uri="{FF2B5EF4-FFF2-40B4-BE49-F238E27FC236}">
                  <a16:creationId xmlns:a16="http://schemas.microsoft.com/office/drawing/2014/main" id="{15F5C8F9-3005-4CDB-852F-4CABB7B15DBA}"/>
                </a:ext>
              </a:extLst>
            </p:cNvPr>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 name="Google Shape;8126;p68">
              <a:extLst>
                <a:ext uri="{FF2B5EF4-FFF2-40B4-BE49-F238E27FC236}">
                  <a16:creationId xmlns:a16="http://schemas.microsoft.com/office/drawing/2014/main" id="{86A4BC90-FF71-4024-B15B-965785F27437}"/>
                </a:ext>
              </a:extLst>
            </p:cNvPr>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31" name="TextBox 30">
            <a:extLst>
              <a:ext uri="{FF2B5EF4-FFF2-40B4-BE49-F238E27FC236}">
                <a16:creationId xmlns:a16="http://schemas.microsoft.com/office/drawing/2014/main" id="{569D9645-2CE2-4A6D-A7E7-1671F7F105F8}"/>
              </a:ext>
            </a:extLst>
          </p:cNvPr>
          <p:cNvSpPr txBox="1"/>
          <p:nvPr/>
        </p:nvSpPr>
        <p:spPr>
          <a:xfrm>
            <a:off x="1879855" y="3535831"/>
            <a:ext cx="2163337" cy="461665"/>
          </a:xfrm>
          <a:prstGeom prst="rect">
            <a:avLst/>
          </a:prstGeom>
          <a:noFill/>
        </p:spPr>
        <p:txBody>
          <a:bodyPr wrap="square" rtlCol="0">
            <a:spAutoFit/>
          </a:bodyPr>
          <a:lstStyle/>
          <a:p>
            <a:pPr algn="ctr"/>
            <a:r>
              <a:rPr lang="en-US" sz="1200" b="1" dirty="0" err="1">
                <a:solidFill>
                  <a:schemeClr val="bg1"/>
                </a:solidFill>
                <a:latin typeface="Raleway" pitchFamily="2" charset="0"/>
              </a:rPr>
              <a:t>Fokus</a:t>
            </a:r>
            <a:r>
              <a:rPr lang="en-US" sz="1200" b="1" dirty="0">
                <a:solidFill>
                  <a:schemeClr val="bg1"/>
                </a:solidFill>
                <a:latin typeface="Raleway" pitchFamily="2" charset="0"/>
              </a:rPr>
              <a:t> </a:t>
            </a:r>
            <a:r>
              <a:rPr lang="en-US" sz="1200" b="1" dirty="0" err="1">
                <a:solidFill>
                  <a:schemeClr val="bg1"/>
                </a:solidFill>
                <a:latin typeface="Raleway" pitchFamily="2" charset="0"/>
              </a:rPr>
              <a:t>penggunaan</a:t>
            </a:r>
            <a:r>
              <a:rPr lang="en-US" sz="1200" b="1" dirty="0">
                <a:solidFill>
                  <a:schemeClr val="bg1"/>
                </a:solidFill>
                <a:latin typeface="Raleway" pitchFamily="2" charset="0"/>
              </a:rPr>
              <a:t> entity dan </a:t>
            </a:r>
            <a:r>
              <a:rPr lang="en-US" sz="1200" b="1" dirty="0" err="1">
                <a:solidFill>
                  <a:schemeClr val="bg1"/>
                </a:solidFill>
                <a:latin typeface="Raleway" pitchFamily="2" charset="0"/>
              </a:rPr>
              <a:t>atribut</a:t>
            </a:r>
            <a:endParaRPr lang="en-ID" sz="1200" b="1" dirty="0">
              <a:solidFill>
                <a:schemeClr val="bg1"/>
              </a:solidFill>
              <a:latin typeface="Raleway" pitchFamily="2" charset="0"/>
            </a:endParaRPr>
          </a:p>
        </p:txBody>
      </p:sp>
      <p:grpSp>
        <p:nvGrpSpPr>
          <p:cNvPr id="32" name="Google Shape;1709;p58">
            <a:extLst>
              <a:ext uri="{FF2B5EF4-FFF2-40B4-BE49-F238E27FC236}">
                <a16:creationId xmlns:a16="http://schemas.microsoft.com/office/drawing/2014/main" id="{7E2CB781-8CBD-457C-8CB7-3694CC98CD76}"/>
              </a:ext>
            </a:extLst>
          </p:cNvPr>
          <p:cNvGrpSpPr/>
          <p:nvPr/>
        </p:nvGrpSpPr>
        <p:grpSpPr>
          <a:xfrm rot="10800000">
            <a:off x="4763063" y="2079900"/>
            <a:ext cx="4380937" cy="1544531"/>
            <a:chOff x="4411970" y="2726085"/>
            <a:chExt cx="643107" cy="193659"/>
          </a:xfrm>
          <a:solidFill>
            <a:schemeClr val="accent4">
              <a:lumMod val="75000"/>
            </a:schemeClr>
          </a:solidFill>
        </p:grpSpPr>
        <p:sp>
          <p:nvSpPr>
            <p:cNvPr id="33" name="Google Shape;1710;p58">
              <a:extLst>
                <a:ext uri="{FF2B5EF4-FFF2-40B4-BE49-F238E27FC236}">
                  <a16:creationId xmlns:a16="http://schemas.microsoft.com/office/drawing/2014/main" id="{B545FA8B-DD52-40FF-AC7E-7E62064C156E}"/>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711;p58">
              <a:extLst>
                <a:ext uri="{FF2B5EF4-FFF2-40B4-BE49-F238E27FC236}">
                  <a16:creationId xmlns:a16="http://schemas.microsoft.com/office/drawing/2014/main" id="{56127749-F876-4368-B715-4CA357E1AD12}"/>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FFC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712;p58">
              <a:extLst>
                <a:ext uri="{FF2B5EF4-FFF2-40B4-BE49-F238E27FC236}">
                  <a16:creationId xmlns:a16="http://schemas.microsoft.com/office/drawing/2014/main" id="{F3F9D21D-B461-4AE6-A56B-47FA030082DB}"/>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raphic 35" descr="Arrow circle with solid fill">
            <a:extLst>
              <a:ext uri="{FF2B5EF4-FFF2-40B4-BE49-F238E27FC236}">
                <a16:creationId xmlns:a16="http://schemas.microsoft.com/office/drawing/2014/main" id="{C1F4EAFC-2975-427C-971E-A83B079538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5585" y="2394965"/>
            <a:ext cx="914400" cy="914400"/>
          </a:xfrm>
          <a:prstGeom prst="rect">
            <a:avLst/>
          </a:prstGeom>
        </p:spPr>
      </p:pic>
      <p:sp>
        <p:nvSpPr>
          <p:cNvPr id="42" name="TextBox 41">
            <a:extLst>
              <a:ext uri="{FF2B5EF4-FFF2-40B4-BE49-F238E27FC236}">
                <a16:creationId xmlns:a16="http://schemas.microsoft.com/office/drawing/2014/main" id="{5BCE7D98-F2EC-4059-957D-A3ED385758A8}"/>
              </a:ext>
            </a:extLst>
          </p:cNvPr>
          <p:cNvSpPr txBox="1"/>
          <p:nvPr/>
        </p:nvSpPr>
        <p:spPr>
          <a:xfrm>
            <a:off x="4871679" y="2640242"/>
            <a:ext cx="2800232" cy="461665"/>
          </a:xfrm>
          <a:prstGeom prst="rect">
            <a:avLst/>
          </a:prstGeom>
          <a:noFill/>
        </p:spPr>
        <p:txBody>
          <a:bodyPr wrap="square" rtlCol="0">
            <a:spAutoFit/>
          </a:bodyPr>
          <a:lstStyle/>
          <a:p>
            <a:pPr algn="ctr"/>
            <a:r>
              <a:rPr lang="en-US" sz="1200" b="1" dirty="0">
                <a:solidFill>
                  <a:schemeClr val="bg1"/>
                </a:solidFill>
                <a:latin typeface="Raleway" pitchFamily="2" charset="0"/>
              </a:rPr>
              <a:t>Pengembangan </a:t>
            </a:r>
            <a:r>
              <a:rPr lang="en-US" sz="1200" b="1" dirty="0" err="1">
                <a:solidFill>
                  <a:schemeClr val="bg1"/>
                </a:solidFill>
                <a:latin typeface="Raleway" pitchFamily="2" charset="0"/>
              </a:rPr>
              <a:t>Aplikasi</a:t>
            </a:r>
            <a:br>
              <a:rPr lang="en-US" sz="1200" b="1" dirty="0">
                <a:solidFill>
                  <a:schemeClr val="bg1"/>
                </a:solidFill>
                <a:latin typeface="Raleway" pitchFamily="2" charset="0"/>
              </a:rPr>
            </a:br>
            <a:r>
              <a:rPr lang="en-US" sz="1200" b="1" dirty="0">
                <a:solidFill>
                  <a:schemeClr val="bg1"/>
                </a:solidFill>
                <a:latin typeface="Raleway" pitchFamily="2" charset="0"/>
              </a:rPr>
              <a:t>Menggunakan Framework Laravel</a:t>
            </a:r>
            <a:endParaRPr lang="en-ID" sz="1200" b="1" dirty="0">
              <a:solidFill>
                <a:schemeClr val="bg1"/>
              </a:solidFill>
              <a:latin typeface="Raleway" pitchFamily="2" charset="0"/>
            </a:endParaRPr>
          </a:p>
        </p:txBody>
      </p:sp>
    </p:spTree>
    <p:extLst>
      <p:ext uri="{BB962C8B-B14F-4D97-AF65-F5344CB8AC3E}">
        <p14:creationId xmlns:p14="http://schemas.microsoft.com/office/powerpoint/2010/main" val="2143442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itle 2">
            <a:extLst>
              <a:ext uri="{FF2B5EF4-FFF2-40B4-BE49-F238E27FC236}">
                <a16:creationId xmlns:a16="http://schemas.microsoft.com/office/drawing/2014/main" id="{8107FC0B-26C6-48E1-8A90-BBDD7D9FF69F}"/>
              </a:ext>
            </a:extLst>
          </p:cNvPr>
          <p:cNvSpPr>
            <a:spLocks noGrp="1"/>
          </p:cNvSpPr>
          <p:nvPr>
            <p:ph type="title"/>
          </p:nvPr>
        </p:nvSpPr>
        <p:spPr>
          <a:xfrm>
            <a:off x="2421000" y="283607"/>
            <a:ext cx="4302000" cy="497931"/>
          </a:xfrm>
        </p:spPr>
        <p:txBody>
          <a:bodyPr/>
          <a:lstStyle/>
          <a:p>
            <a:r>
              <a:rPr lang="en-US" sz="2800" b="1">
                <a:latin typeface="Raleway" pitchFamily="2" charset="0"/>
              </a:rPr>
              <a:t>TUJUAN</a:t>
            </a:r>
            <a:endParaRPr lang="en-ID" sz="2800" b="1" dirty="0">
              <a:latin typeface="Raleway" pitchFamily="2" charset="0"/>
            </a:endParaRPr>
          </a:p>
        </p:txBody>
      </p:sp>
      <p:pic>
        <p:nvPicPr>
          <p:cNvPr id="5" name="Graphic 4" descr="Target Audience with solid fill">
            <a:extLst>
              <a:ext uri="{FF2B5EF4-FFF2-40B4-BE49-F238E27FC236}">
                <a16:creationId xmlns:a16="http://schemas.microsoft.com/office/drawing/2014/main" id="{CB1472EC-A38A-4FD5-88AA-1D9E22744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0346" y="958263"/>
            <a:ext cx="1743307" cy="1699168"/>
          </a:xfrm>
          <a:prstGeom prst="rect">
            <a:avLst/>
          </a:prstGeom>
        </p:spPr>
      </p:pic>
      <p:sp>
        <p:nvSpPr>
          <p:cNvPr id="6" name="TextBox 5">
            <a:extLst>
              <a:ext uri="{FF2B5EF4-FFF2-40B4-BE49-F238E27FC236}">
                <a16:creationId xmlns:a16="http://schemas.microsoft.com/office/drawing/2014/main" id="{EC1258D2-E3A5-4DC9-BF24-33FB1E05371B}"/>
              </a:ext>
            </a:extLst>
          </p:cNvPr>
          <p:cNvSpPr txBox="1"/>
          <p:nvPr/>
        </p:nvSpPr>
        <p:spPr>
          <a:xfrm>
            <a:off x="743414" y="2586154"/>
            <a:ext cx="7657170" cy="646331"/>
          </a:xfrm>
          <a:prstGeom prst="rect">
            <a:avLst/>
          </a:prstGeom>
          <a:noFill/>
        </p:spPr>
        <p:txBody>
          <a:bodyPr wrap="square" rtlCol="0">
            <a:spAutoFit/>
          </a:bodyPr>
          <a:lstStyle/>
          <a:p>
            <a:pPr algn="ctr"/>
            <a:r>
              <a:rPr lang="en-ID" sz="1800">
                <a:latin typeface="Times New Roman" panose="02020603050405020304" pitchFamily="18" charset="0"/>
                <a:ea typeface="Times New Roman" panose="02020603050405020304" pitchFamily="18" charset="0"/>
              </a:rPr>
              <a:t>Mengukur</a:t>
            </a:r>
            <a:r>
              <a:rPr lang="en-ID" sz="1800">
                <a:solidFill>
                  <a:srgbClr val="000000"/>
                </a:solidFill>
                <a:effectLst/>
                <a:latin typeface="Times New Roman" panose="02020603050405020304" pitchFamily="18" charset="0"/>
                <a:ea typeface="Times New Roman" panose="02020603050405020304" pitchFamily="18" charset="0"/>
              </a:rPr>
              <a:t> tingkat pemahaman mahasiswa terhadap </a:t>
            </a:r>
            <a:r>
              <a:rPr lang="en-ID" sz="1800" b="1">
                <a:solidFill>
                  <a:srgbClr val="000000"/>
                </a:solidFill>
                <a:effectLst/>
                <a:latin typeface="Times New Roman" panose="02020603050405020304" pitchFamily="18" charset="0"/>
                <a:ea typeface="Times New Roman" panose="02020603050405020304" pitchFamily="18" charset="0"/>
              </a:rPr>
              <a:t>ERD</a:t>
            </a:r>
            <a:r>
              <a:rPr lang="en-ID" sz="1800">
                <a:solidFill>
                  <a:srgbClr val="000000"/>
                </a:solidFill>
                <a:effectLst/>
                <a:latin typeface="Times New Roman" panose="02020603050405020304" pitchFamily="18" charset="0"/>
                <a:ea typeface="Times New Roman" panose="02020603050405020304" pitchFamily="18" charset="0"/>
              </a:rPr>
              <a:t> topik </a:t>
            </a:r>
            <a:r>
              <a:rPr lang="en-ID" sz="1800" b="1">
                <a:solidFill>
                  <a:srgbClr val="000000"/>
                </a:solidFill>
                <a:effectLst/>
                <a:latin typeface="Times New Roman" panose="02020603050405020304" pitchFamily="18" charset="0"/>
                <a:ea typeface="Times New Roman" panose="02020603050405020304" pitchFamily="18" charset="0"/>
              </a:rPr>
              <a:t>entity</a:t>
            </a:r>
            <a:r>
              <a:rPr lang="en-ID" sz="1800">
                <a:solidFill>
                  <a:srgbClr val="000000"/>
                </a:solidFill>
                <a:effectLst/>
                <a:latin typeface="Times New Roman" panose="02020603050405020304" pitchFamily="18" charset="0"/>
                <a:ea typeface="Times New Roman" panose="02020603050405020304" pitchFamily="18" charset="0"/>
              </a:rPr>
              <a:t> dan </a:t>
            </a:r>
            <a:r>
              <a:rPr lang="en-ID" sz="1800" b="1">
                <a:solidFill>
                  <a:srgbClr val="000000"/>
                </a:solidFill>
                <a:effectLst/>
                <a:latin typeface="Times New Roman" panose="02020603050405020304" pitchFamily="18" charset="0"/>
                <a:ea typeface="Times New Roman" panose="02020603050405020304" pitchFamily="18" charset="0"/>
              </a:rPr>
              <a:t>atribut</a:t>
            </a:r>
            <a:r>
              <a:rPr lang="en-ID" sz="1800">
                <a:solidFill>
                  <a:srgbClr val="000000"/>
                </a:solidFill>
                <a:effectLst/>
                <a:latin typeface="Times New Roman" panose="02020603050405020304" pitchFamily="18" charset="0"/>
                <a:ea typeface="Times New Roman" panose="02020603050405020304" pitchFamily="18" charset="0"/>
              </a:rPr>
              <a:t> melalui penggunaan </a:t>
            </a:r>
            <a:r>
              <a:rPr lang="en-ID" sz="1800" b="1" i="1">
                <a:solidFill>
                  <a:srgbClr val="000000"/>
                </a:solidFill>
                <a:effectLst/>
                <a:latin typeface="Times New Roman" panose="02020603050405020304" pitchFamily="18" charset="0"/>
                <a:ea typeface="Times New Roman" panose="02020603050405020304" pitchFamily="18" charset="0"/>
              </a:rPr>
              <a:t>SQLearn.</a:t>
            </a:r>
            <a:endParaRPr lang="en-ID" b="1" dirty="0">
              <a:latin typeface="Raleway" pitchFamily="2" charset="0"/>
            </a:endParaRPr>
          </a:p>
        </p:txBody>
      </p:sp>
    </p:spTree>
    <p:extLst>
      <p:ext uri="{BB962C8B-B14F-4D97-AF65-F5344CB8AC3E}">
        <p14:creationId xmlns:p14="http://schemas.microsoft.com/office/powerpoint/2010/main" val="587202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622210-92D9-4F4C-B58C-035ED5185BFF}"/>
              </a:ext>
            </a:extLst>
          </p:cNvPr>
          <p:cNvSpPr>
            <a:spLocks noGrp="1"/>
          </p:cNvSpPr>
          <p:nvPr>
            <p:ph type="title"/>
          </p:nvPr>
        </p:nvSpPr>
        <p:spPr>
          <a:xfrm>
            <a:off x="53955" y="1960668"/>
            <a:ext cx="4173294" cy="1312748"/>
          </a:xfrm>
        </p:spPr>
        <p:txBody>
          <a:bodyPr/>
          <a:lstStyle/>
          <a:p>
            <a:r>
              <a:rPr lang="en-US" sz="3200" b="1">
                <a:latin typeface="Raleway" pitchFamily="2" charset="0"/>
              </a:rPr>
              <a:t>METODOLOGI PENELITIAN</a:t>
            </a:r>
            <a:endParaRPr lang="en-ID" sz="3200" b="1" dirty="0">
              <a:latin typeface="Raleway" pitchFamily="2" charset="0"/>
            </a:endParaRPr>
          </a:p>
        </p:txBody>
      </p:sp>
      <p:grpSp>
        <p:nvGrpSpPr>
          <p:cNvPr id="14" name="Group 13">
            <a:extLst>
              <a:ext uri="{FF2B5EF4-FFF2-40B4-BE49-F238E27FC236}">
                <a16:creationId xmlns:a16="http://schemas.microsoft.com/office/drawing/2014/main" id="{93EB0246-7772-4B4D-B013-884B3FF2D7AF}"/>
              </a:ext>
            </a:extLst>
          </p:cNvPr>
          <p:cNvGrpSpPr/>
          <p:nvPr/>
        </p:nvGrpSpPr>
        <p:grpSpPr>
          <a:xfrm>
            <a:off x="4484593" y="1164124"/>
            <a:ext cx="2849108" cy="786724"/>
            <a:chOff x="2421000" y="1567473"/>
            <a:chExt cx="2849108" cy="786724"/>
          </a:xfrm>
        </p:grpSpPr>
        <p:pic>
          <p:nvPicPr>
            <p:cNvPr id="4" name="Graphic 3" descr="Stopwatch with solid fill">
              <a:extLst>
                <a:ext uri="{FF2B5EF4-FFF2-40B4-BE49-F238E27FC236}">
                  <a16:creationId xmlns:a16="http://schemas.microsoft.com/office/drawing/2014/main" id="{4CC5516E-1EB2-4E19-89F2-1D29535B79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1000" y="1567473"/>
              <a:ext cx="720000" cy="720000"/>
            </a:xfrm>
            <a:prstGeom prst="rect">
              <a:avLst/>
            </a:prstGeom>
          </p:spPr>
        </p:pic>
        <p:sp>
          <p:nvSpPr>
            <p:cNvPr id="5" name="TextBox 4">
              <a:extLst>
                <a:ext uri="{FF2B5EF4-FFF2-40B4-BE49-F238E27FC236}">
                  <a16:creationId xmlns:a16="http://schemas.microsoft.com/office/drawing/2014/main" id="{F4C0B7B4-1565-4ED3-ACFD-C6158A9BDEB2}"/>
                </a:ext>
              </a:extLst>
            </p:cNvPr>
            <p:cNvSpPr txBox="1"/>
            <p:nvPr/>
          </p:nvSpPr>
          <p:spPr>
            <a:xfrm>
              <a:off x="3141000" y="1593584"/>
              <a:ext cx="1641231" cy="307777"/>
            </a:xfrm>
            <a:prstGeom prst="rect">
              <a:avLst/>
            </a:prstGeom>
            <a:noFill/>
          </p:spPr>
          <p:txBody>
            <a:bodyPr wrap="square" rtlCol="0">
              <a:spAutoFit/>
            </a:bodyPr>
            <a:lstStyle/>
            <a:p>
              <a:r>
                <a:rPr lang="en-US" b="1"/>
                <a:t>Waktu &amp; Tempat</a:t>
              </a:r>
              <a:endParaRPr lang="en-ID" b="1"/>
            </a:p>
          </p:txBody>
        </p:sp>
        <p:sp>
          <p:nvSpPr>
            <p:cNvPr id="10" name="TextBox 9">
              <a:extLst>
                <a:ext uri="{FF2B5EF4-FFF2-40B4-BE49-F238E27FC236}">
                  <a16:creationId xmlns:a16="http://schemas.microsoft.com/office/drawing/2014/main" id="{BCCE00B6-129B-4582-8709-82064F60D7BD}"/>
                </a:ext>
              </a:extLst>
            </p:cNvPr>
            <p:cNvSpPr txBox="1"/>
            <p:nvPr/>
          </p:nvSpPr>
          <p:spPr>
            <a:xfrm>
              <a:off x="3140999" y="1892532"/>
              <a:ext cx="2129109" cy="461665"/>
            </a:xfrm>
            <a:prstGeom prst="rect">
              <a:avLst/>
            </a:prstGeom>
            <a:noFill/>
          </p:spPr>
          <p:txBody>
            <a:bodyPr wrap="none" rtlCol="0">
              <a:spAutoFit/>
            </a:bodyPr>
            <a:lstStyle/>
            <a:p>
              <a:pPr algn="l" rtl="0" fontAlgn="base"/>
              <a:r>
                <a:rPr lang="en-US" sz="1200" b="0" i="0" u="none" strike="noStrike">
                  <a:solidFill>
                    <a:schemeClr val="tx1">
                      <a:lumMod val="50000"/>
                    </a:schemeClr>
                  </a:solidFill>
                  <a:effectLst/>
                  <a:latin typeface="Raleway" pitchFamily="2" charset="0"/>
                </a:rPr>
                <a:t>Januari - Juni 2023 </a:t>
              </a:r>
              <a:r>
                <a:rPr lang="en-US" sz="1200" b="0" i="0">
                  <a:solidFill>
                    <a:schemeClr val="tx1">
                      <a:lumMod val="50000"/>
                    </a:schemeClr>
                  </a:solidFill>
                  <a:effectLst/>
                  <a:latin typeface="Raleway" pitchFamily="2" charset="0"/>
                </a:rPr>
                <a:t>​</a:t>
              </a:r>
            </a:p>
            <a:p>
              <a:pPr algn="l" rtl="0" fontAlgn="base"/>
              <a:r>
                <a:rPr lang="en-US" sz="1200" b="0" i="0" u="none" strike="noStrike">
                  <a:solidFill>
                    <a:schemeClr val="tx1">
                      <a:lumMod val="50000"/>
                    </a:schemeClr>
                  </a:solidFill>
                  <a:effectLst/>
                  <a:latin typeface="Raleway" pitchFamily="2" charset="0"/>
                </a:rPr>
                <a:t>di Politeknik Negeri Malang</a:t>
              </a:r>
              <a:r>
                <a:rPr lang="en-US" sz="1200" b="0" i="0">
                  <a:solidFill>
                    <a:schemeClr val="tx1">
                      <a:lumMod val="50000"/>
                    </a:schemeClr>
                  </a:solidFill>
                  <a:effectLst/>
                  <a:latin typeface="Raleway" pitchFamily="2" charset="0"/>
                </a:rPr>
                <a:t>​</a:t>
              </a:r>
            </a:p>
          </p:txBody>
        </p:sp>
      </p:grpSp>
      <p:grpSp>
        <p:nvGrpSpPr>
          <p:cNvPr id="15" name="Group 14">
            <a:extLst>
              <a:ext uri="{FF2B5EF4-FFF2-40B4-BE49-F238E27FC236}">
                <a16:creationId xmlns:a16="http://schemas.microsoft.com/office/drawing/2014/main" id="{EB49281C-A43E-49CA-81ED-7CC63E111EA7}"/>
              </a:ext>
            </a:extLst>
          </p:cNvPr>
          <p:cNvGrpSpPr/>
          <p:nvPr/>
        </p:nvGrpSpPr>
        <p:grpSpPr>
          <a:xfrm>
            <a:off x="4484593" y="2115527"/>
            <a:ext cx="2541769" cy="1391788"/>
            <a:chOff x="2421000" y="2581338"/>
            <a:chExt cx="2541769" cy="1391788"/>
          </a:xfrm>
        </p:grpSpPr>
        <p:pic>
          <p:nvPicPr>
            <p:cNvPr id="6" name="Graphic 5" descr="Cloud with solid fill">
              <a:extLst>
                <a:ext uri="{FF2B5EF4-FFF2-40B4-BE49-F238E27FC236}">
                  <a16:creationId xmlns:a16="http://schemas.microsoft.com/office/drawing/2014/main" id="{CD8E10F9-5D46-4C80-9C5D-E1F1AC27D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1000" y="2581338"/>
              <a:ext cx="720000" cy="720000"/>
            </a:xfrm>
            <a:prstGeom prst="rect">
              <a:avLst/>
            </a:prstGeom>
          </p:spPr>
        </p:pic>
        <p:sp>
          <p:nvSpPr>
            <p:cNvPr id="9" name="TextBox 8">
              <a:extLst>
                <a:ext uri="{FF2B5EF4-FFF2-40B4-BE49-F238E27FC236}">
                  <a16:creationId xmlns:a16="http://schemas.microsoft.com/office/drawing/2014/main" id="{5F1D451C-938B-4D45-B7EE-E6D2C92005C2}"/>
                </a:ext>
              </a:extLst>
            </p:cNvPr>
            <p:cNvSpPr txBox="1"/>
            <p:nvPr/>
          </p:nvSpPr>
          <p:spPr>
            <a:xfrm>
              <a:off x="3140999" y="2648062"/>
              <a:ext cx="1821770" cy="307777"/>
            </a:xfrm>
            <a:prstGeom prst="rect">
              <a:avLst/>
            </a:prstGeom>
            <a:noFill/>
          </p:spPr>
          <p:txBody>
            <a:bodyPr wrap="square" rtlCol="0">
              <a:spAutoFit/>
            </a:bodyPr>
            <a:lstStyle/>
            <a:p>
              <a:r>
                <a:rPr lang="en-US" b="1"/>
                <a:t>Pengumpulan Data</a:t>
              </a:r>
              <a:endParaRPr lang="en-ID" b="1"/>
            </a:p>
          </p:txBody>
        </p:sp>
        <p:sp>
          <p:nvSpPr>
            <p:cNvPr id="11" name="TextBox 10">
              <a:extLst>
                <a:ext uri="{FF2B5EF4-FFF2-40B4-BE49-F238E27FC236}">
                  <a16:creationId xmlns:a16="http://schemas.microsoft.com/office/drawing/2014/main" id="{6553E1DB-42DA-4912-AC18-5D9E8B797592}"/>
                </a:ext>
              </a:extLst>
            </p:cNvPr>
            <p:cNvSpPr txBox="1"/>
            <p:nvPr/>
          </p:nvSpPr>
          <p:spPr>
            <a:xfrm>
              <a:off x="3157505" y="2957463"/>
              <a:ext cx="1435008" cy="1015663"/>
            </a:xfrm>
            <a:prstGeom prst="rect">
              <a:avLst/>
            </a:prstGeom>
            <a:noFill/>
          </p:spPr>
          <p:txBody>
            <a:bodyPr wrap="none" rtlCol="0">
              <a:spAutoFit/>
            </a:bodyPr>
            <a:lstStyle/>
            <a:p>
              <a:pPr marL="228600" indent="-228600" algn="just" rtl="0" fontAlgn="base">
                <a:buFont typeface="+mj-lt"/>
                <a:buAutoNum type="arabicPeriod"/>
              </a:pPr>
              <a:r>
                <a:rPr lang="en-US" sz="1200">
                  <a:latin typeface="Raleway" pitchFamily="2" charset="0"/>
                </a:rPr>
                <a:t>Initial Test</a:t>
              </a:r>
            </a:p>
            <a:p>
              <a:pPr marL="228600" indent="-228600" algn="just" rtl="0" fontAlgn="base">
                <a:buFont typeface="+mj-lt"/>
                <a:buAutoNum type="arabicPeriod"/>
              </a:pPr>
              <a:r>
                <a:rPr lang="en-US" sz="1200" b="0" i="0">
                  <a:solidFill>
                    <a:srgbClr val="000000"/>
                  </a:solidFill>
                  <a:effectLst/>
                  <a:latin typeface="Raleway" pitchFamily="2" charset="0"/>
                </a:rPr>
                <a:t>Pre-test</a:t>
              </a:r>
            </a:p>
            <a:p>
              <a:pPr marL="228600" indent="-228600" algn="just" rtl="0" fontAlgn="base">
                <a:buFont typeface="+mj-lt"/>
                <a:buAutoNum type="arabicPeriod"/>
              </a:pPr>
              <a:r>
                <a:rPr lang="en-US" sz="1200">
                  <a:latin typeface="Raleway" pitchFamily="2" charset="0"/>
                </a:rPr>
                <a:t>Mid-test</a:t>
              </a:r>
            </a:p>
            <a:p>
              <a:pPr marL="228600" indent="-228600" algn="just" rtl="0" fontAlgn="base">
                <a:buFont typeface="+mj-lt"/>
                <a:buAutoNum type="arabicPeriod"/>
              </a:pPr>
              <a:r>
                <a:rPr lang="en-US" sz="1200" b="0" i="0">
                  <a:solidFill>
                    <a:srgbClr val="000000"/>
                  </a:solidFill>
                  <a:effectLst/>
                  <a:latin typeface="Raleway" pitchFamily="2" charset="0"/>
                </a:rPr>
                <a:t>Post-test</a:t>
              </a:r>
            </a:p>
            <a:p>
              <a:pPr marL="228600" indent="-228600" algn="just" rtl="0" fontAlgn="base">
                <a:buFont typeface="+mj-lt"/>
                <a:buAutoNum type="arabicPeriod"/>
              </a:pPr>
              <a:r>
                <a:rPr lang="en-US" sz="1200">
                  <a:latin typeface="Raleway" pitchFamily="2" charset="0"/>
                </a:rPr>
                <a:t>Retention-test</a:t>
              </a:r>
              <a:endParaRPr lang="en-US" sz="1200" b="0" i="0">
                <a:solidFill>
                  <a:srgbClr val="000000"/>
                </a:solidFill>
                <a:effectLst/>
                <a:latin typeface="Raleway" pitchFamily="2" charset="0"/>
              </a:endParaRPr>
            </a:p>
          </p:txBody>
        </p:sp>
      </p:grpSp>
      <p:grpSp>
        <p:nvGrpSpPr>
          <p:cNvPr id="16" name="Group 15">
            <a:extLst>
              <a:ext uri="{FF2B5EF4-FFF2-40B4-BE49-F238E27FC236}">
                <a16:creationId xmlns:a16="http://schemas.microsoft.com/office/drawing/2014/main" id="{4D6E84B2-2685-4DF5-9181-12184333FE69}"/>
              </a:ext>
            </a:extLst>
          </p:cNvPr>
          <p:cNvGrpSpPr/>
          <p:nvPr/>
        </p:nvGrpSpPr>
        <p:grpSpPr>
          <a:xfrm>
            <a:off x="4411884" y="3752344"/>
            <a:ext cx="2790371" cy="783638"/>
            <a:chOff x="4886360" y="2989788"/>
            <a:chExt cx="2790371" cy="783638"/>
          </a:xfrm>
        </p:grpSpPr>
        <p:pic>
          <p:nvPicPr>
            <p:cNvPr id="8" name="Graphic 7" descr="Presentation with pie chart with solid fill">
              <a:extLst>
                <a:ext uri="{FF2B5EF4-FFF2-40B4-BE49-F238E27FC236}">
                  <a16:creationId xmlns:a16="http://schemas.microsoft.com/office/drawing/2014/main" id="{B9DF0099-D57A-4496-BBEF-87F9D0FCE3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86360" y="2989788"/>
              <a:ext cx="720000" cy="720000"/>
            </a:xfrm>
            <a:prstGeom prst="rect">
              <a:avLst/>
            </a:prstGeom>
          </p:spPr>
        </p:pic>
        <p:sp>
          <p:nvSpPr>
            <p:cNvPr id="12" name="TextBox 11">
              <a:extLst>
                <a:ext uri="{FF2B5EF4-FFF2-40B4-BE49-F238E27FC236}">
                  <a16:creationId xmlns:a16="http://schemas.microsoft.com/office/drawing/2014/main" id="{B5EBF9E0-28E7-4B68-A4F9-4717A7EE6143}"/>
                </a:ext>
              </a:extLst>
            </p:cNvPr>
            <p:cNvSpPr txBox="1"/>
            <p:nvPr/>
          </p:nvSpPr>
          <p:spPr>
            <a:xfrm>
              <a:off x="5679068" y="2989788"/>
              <a:ext cx="1821770" cy="307777"/>
            </a:xfrm>
            <a:prstGeom prst="rect">
              <a:avLst/>
            </a:prstGeom>
            <a:noFill/>
          </p:spPr>
          <p:txBody>
            <a:bodyPr wrap="square" rtlCol="0">
              <a:spAutoFit/>
            </a:bodyPr>
            <a:lstStyle/>
            <a:p>
              <a:r>
                <a:rPr lang="en-US" b="1"/>
                <a:t>Pengolahan Data</a:t>
              </a:r>
              <a:endParaRPr lang="en-ID" b="1"/>
            </a:p>
          </p:txBody>
        </p:sp>
        <p:sp>
          <p:nvSpPr>
            <p:cNvPr id="13" name="TextBox 12">
              <a:extLst>
                <a:ext uri="{FF2B5EF4-FFF2-40B4-BE49-F238E27FC236}">
                  <a16:creationId xmlns:a16="http://schemas.microsoft.com/office/drawing/2014/main" id="{959007A8-9344-4B34-AB59-9968EC334612}"/>
                </a:ext>
              </a:extLst>
            </p:cNvPr>
            <p:cNvSpPr txBox="1"/>
            <p:nvPr/>
          </p:nvSpPr>
          <p:spPr>
            <a:xfrm>
              <a:off x="5679068" y="3311761"/>
              <a:ext cx="1997663" cy="461665"/>
            </a:xfrm>
            <a:prstGeom prst="rect">
              <a:avLst/>
            </a:prstGeom>
            <a:noFill/>
          </p:spPr>
          <p:txBody>
            <a:bodyPr wrap="none" rtlCol="0">
              <a:spAutoFit/>
            </a:bodyPr>
            <a:lstStyle/>
            <a:p>
              <a:pPr algn="l" rtl="0" fontAlgn="base"/>
              <a:r>
                <a:rPr lang="en-US" sz="1200" b="0" i="0" u="none" strike="noStrike">
                  <a:solidFill>
                    <a:schemeClr val="tx1">
                      <a:lumMod val="50000"/>
                    </a:schemeClr>
                  </a:solidFill>
                  <a:effectLst/>
                  <a:latin typeface="Raleway" pitchFamily="2" charset="0"/>
                </a:rPr>
                <a:t>Anova Single Factor atau </a:t>
              </a:r>
              <a:r>
                <a:rPr lang="en-US" sz="1200" b="0" i="0">
                  <a:solidFill>
                    <a:schemeClr val="tx1">
                      <a:lumMod val="50000"/>
                    </a:schemeClr>
                  </a:solidFill>
                  <a:effectLst/>
                  <a:latin typeface="Raleway" pitchFamily="2" charset="0"/>
                </a:rPr>
                <a:t>​</a:t>
              </a:r>
            </a:p>
            <a:p>
              <a:pPr algn="l" rtl="0" fontAlgn="base"/>
              <a:r>
                <a:rPr lang="en-US" sz="1200" b="0" i="0" u="none" strike="noStrike">
                  <a:solidFill>
                    <a:schemeClr val="tx1">
                      <a:lumMod val="50000"/>
                    </a:schemeClr>
                  </a:solidFill>
                  <a:effectLst/>
                  <a:latin typeface="Raleway" pitchFamily="2" charset="0"/>
                </a:rPr>
                <a:t>One Way Anova</a:t>
              </a:r>
              <a:r>
                <a:rPr lang="en-US" sz="1200" b="0" i="0">
                  <a:solidFill>
                    <a:schemeClr val="tx1">
                      <a:lumMod val="50000"/>
                    </a:schemeClr>
                  </a:solidFill>
                  <a:effectLst/>
                  <a:latin typeface="Raleway" pitchFamily="2" charset="0"/>
                </a:rPr>
                <a:t>​</a:t>
              </a:r>
            </a:p>
          </p:txBody>
        </p:sp>
      </p:grpSp>
      <p:sp>
        <p:nvSpPr>
          <p:cNvPr id="17" name="Rectangle: Rounded Corners 16">
            <a:extLst>
              <a:ext uri="{FF2B5EF4-FFF2-40B4-BE49-F238E27FC236}">
                <a16:creationId xmlns:a16="http://schemas.microsoft.com/office/drawing/2014/main" id="{385282F1-6F36-4349-8EE3-03B1F649544E}"/>
              </a:ext>
            </a:extLst>
          </p:cNvPr>
          <p:cNvSpPr/>
          <p:nvPr/>
        </p:nvSpPr>
        <p:spPr>
          <a:xfrm>
            <a:off x="4243754" y="851877"/>
            <a:ext cx="3423138" cy="3915508"/>
          </a:xfrm>
          <a:prstGeom prst="roundRect">
            <a:avLst/>
          </a:prstGeom>
          <a:no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02913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idx="6"/>
          </p:nvPr>
        </p:nvSpPr>
        <p:spPr>
          <a:xfrm>
            <a:off x="556845" y="95016"/>
            <a:ext cx="7838736"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aleway" pitchFamily="2" charset="0"/>
              </a:rPr>
              <a:t>IMPLEMENTASI SQLEARN DOSEN </a:t>
            </a:r>
            <a:endParaRPr sz="2400" b="1" dirty="0">
              <a:latin typeface="Raleway" pitchFamily="2" charset="0"/>
            </a:endParaRPr>
          </a:p>
        </p:txBody>
      </p:sp>
      <p:pic>
        <p:nvPicPr>
          <p:cNvPr id="3" name="Picture 2">
            <a:extLst>
              <a:ext uri="{FF2B5EF4-FFF2-40B4-BE49-F238E27FC236}">
                <a16:creationId xmlns:a16="http://schemas.microsoft.com/office/drawing/2014/main" id="{FF9F763D-D355-4A5C-A051-C742DB968D57}"/>
              </a:ext>
            </a:extLst>
          </p:cNvPr>
          <p:cNvPicPr>
            <a:picLocks noChangeAspect="1"/>
          </p:cNvPicPr>
          <p:nvPr/>
        </p:nvPicPr>
        <p:blipFill>
          <a:blip r:embed="rId3"/>
          <a:stretch>
            <a:fillRect/>
          </a:stretch>
        </p:blipFill>
        <p:spPr>
          <a:xfrm>
            <a:off x="78153" y="544430"/>
            <a:ext cx="4702648" cy="2232948"/>
          </a:xfrm>
          <a:prstGeom prst="rect">
            <a:avLst/>
          </a:prstGeom>
        </p:spPr>
      </p:pic>
      <p:sp>
        <p:nvSpPr>
          <p:cNvPr id="4" name="TextBox 3">
            <a:extLst>
              <a:ext uri="{FF2B5EF4-FFF2-40B4-BE49-F238E27FC236}">
                <a16:creationId xmlns:a16="http://schemas.microsoft.com/office/drawing/2014/main" id="{DA855E86-8149-4453-9A61-DA4B68EBFF38}"/>
              </a:ext>
            </a:extLst>
          </p:cNvPr>
          <p:cNvSpPr txBox="1"/>
          <p:nvPr/>
        </p:nvSpPr>
        <p:spPr>
          <a:xfrm>
            <a:off x="4874339" y="1122643"/>
            <a:ext cx="4269661" cy="1015663"/>
          </a:xfrm>
          <a:prstGeom prst="rect">
            <a:avLst/>
          </a:prstGeom>
          <a:noFill/>
        </p:spPr>
        <p:txBody>
          <a:bodyPr wrap="square" rtlCol="0">
            <a:spAutoFit/>
          </a:bodyPr>
          <a:lstStyle/>
          <a:p>
            <a:pPr algn="ctr"/>
            <a:r>
              <a:rPr lang="en-US" sz="1200">
                <a:solidFill>
                  <a:schemeClr val="tx1"/>
                </a:solidFill>
                <a:latin typeface="Raleway" pitchFamily="2" charset="0"/>
              </a:rPr>
              <a:t>Langkah 1 : </a:t>
            </a:r>
          </a:p>
          <a:p>
            <a:pPr algn="ctr"/>
            <a:r>
              <a:rPr lang="en-US" sz="1200">
                <a:solidFill>
                  <a:schemeClr val="tx1"/>
                </a:solidFill>
                <a:latin typeface="Raleway" pitchFamily="2" charset="0"/>
              </a:rPr>
              <a:t>Dosen mengisi pertanyaan atau soal cerita sebagai petunjuk yang akan digunakan mahasiswa nantinya untuk mengerjakan soal latihan</a:t>
            </a:r>
            <a:endParaRPr lang="en-ID" sz="1200">
              <a:solidFill>
                <a:schemeClr val="tx1"/>
              </a:solidFill>
              <a:latin typeface="Raleway" pitchFamily="2" charset="0"/>
            </a:endParaRPr>
          </a:p>
          <a:p>
            <a:endParaRPr lang="en-ID" sz="1200">
              <a:latin typeface="Raleway" pitchFamily="2" charset="0"/>
            </a:endParaRPr>
          </a:p>
        </p:txBody>
      </p:sp>
      <p:pic>
        <p:nvPicPr>
          <p:cNvPr id="6" name="Picture 5">
            <a:extLst>
              <a:ext uri="{FF2B5EF4-FFF2-40B4-BE49-F238E27FC236}">
                <a16:creationId xmlns:a16="http://schemas.microsoft.com/office/drawing/2014/main" id="{ED63300D-FC34-4094-AA61-2579D4986A49}"/>
              </a:ext>
            </a:extLst>
          </p:cNvPr>
          <p:cNvPicPr>
            <a:picLocks noChangeAspect="1"/>
          </p:cNvPicPr>
          <p:nvPr/>
        </p:nvPicPr>
        <p:blipFill>
          <a:blip r:embed="rId4"/>
          <a:stretch>
            <a:fillRect/>
          </a:stretch>
        </p:blipFill>
        <p:spPr>
          <a:xfrm>
            <a:off x="4476213" y="2837473"/>
            <a:ext cx="4509477" cy="2153896"/>
          </a:xfrm>
          <a:prstGeom prst="rect">
            <a:avLst/>
          </a:prstGeom>
        </p:spPr>
      </p:pic>
      <p:sp>
        <p:nvSpPr>
          <p:cNvPr id="14" name="TextBox 13">
            <a:extLst>
              <a:ext uri="{FF2B5EF4-FFF2-40B4-BE49-F238E27FC236}">
                <a16:creationId xmlns:a16="http://schemas.microsoft.com/office/drawing/2014/main" id="{A343F968-93FC-49C4-858B-F11118E6A868}"/>
              </a:ext>
            </a:extLst>
          </p:cNvPr>
          <p:cNvSpPr txBox="1"/>
          <p:nvPr/>
        </p:nvSpPr>
        <p:spPr>
          <a:xfrm>
            <a:off x="0" y="3299227"/>
            <a:ext cx="4269661" cy="830997"/>
          </a:xfrm>
          <a:prstGeom prst="rect">
            <a:avLst/>
          </a:prstGeom>
          <a:noFill/>
        </p:spPr>
        <p:txBody>
          <a:bodyPr wrap="square" rtlCol="0">
            <a:spAutoFit/>
          </a:bodyPr>
          <a:lstStyle/>
          <a:p>
            <a:pPr algn="ctr"/>
            <a:r>
              <a:rPr lang="en-US" sz="1200">
                <a:solidFill>
                  <a:schemeClr val="tx1"/>
                </a:solidFill>
                <a:latin typeface="Raleway" pitchFamily="2" charset="0"/>
              </a:rPr>
              <a:t>Langkah 2 : </a:t>
            </a:r>
          </a:p>
          <a:p>
            <a:pPr algn="ctr"/>
            <a:r>
              <a:rPr lang="en-US" sz="1200">
                <a:solidFill>
                  <a:schemeClr val="tx1"/>
                </a:solidFill>
                <a:latin typeface="Raleway" pitchFamily="2" charset="0"/>
              </a:rPr>
              <a:t>Dosen menyusun bagan bagan ERD sebagai kunci jawaban yang nantinya akan di rekonstruksi oleh mahasiswa</a:t>
            </a:r>
            <a:endParaRPr lang="en-ID" sz="1200" dirty="0">
              <a:solidFill>
                <a:schemeClr val="tx1"/>
              </a:solidFill>
              <a:latin typeface="Raleway" pitchFamily="2" charset="0"/>
            </a:endParaRPr>
          </a:p>
        </p:txBody>
      </p:sp>
    </p:spTree>
    <p:extLst>
      <p:ext uri="{BB962C8B-B14F-4D97-AF65-F5344CB8AC3E}">
        <p14:creationId xmlns:p14="http://schemas.microsoft.com/office/powerpoint/2010/main" val="2011552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4CEC3-B0B0-48EB-93B6-603E96A840EB}"/>
              </a:ext>
            </a:extLst>
          </p:cNvPr>
          <p:cNvPicPr>
            <a:picLocks noChangeAspect="1"/>
          </p:cNvPicPr>
          <p:nvPr/>
        </p:nvPicPr>
        <p:blipFill>
          <a:blip r:embed="rId2"/>
          <a:stretch>
            <a:fillRect/>
          </a:stretch>
        </p:blipFill>
        <p:spPr>
          <a:xfrm>
            <a:off x="1126297" y="1194534"/>
            <a:ext cx="6891406" cy="2947619"/>
          </a:xfrm>
          <a:prstGeom prst="rect">
            <a:avLst/>
          </a:prstGeom>
        </p:spPr>
      </p:pic>
      <p:sp>
        <p:nvSpPr>
          <p:cNvPr id="6" name="Google Shape;217;p32">
            <a:extLst>
              <a:ext uri="{FF2B5EF4-FFF2-40B4-BE49-F238E27FC236}">
                <a16:creationId xmlns:a16="http://schemas.microsoft.com/office/drawing/2014/main" id="{E1599232-6ED8-4940-A8CC-3CB83B5F3D52}"/>
              </a:ext>
            </a:extLst>
          </p:cNvPr>
          <p:cNvSpPr txBox="1">
            <a:spLocks/>
          </p:cNvSpPr>
          <p:nvPr/>
        </p:nvSpPr>
        <p:spPr>
          <a:xfrm>
            <a:off x="521755" y="157713"/>
            <a:ext cx="7838736"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000" b="1">
                <a:latin typeface="Raleway" pitchFamily="2" charset="0"/>
              </a:rPr>
              <a:t>IMPLEMENTASI SQLEARN</a:t>
            </a:r>
            <a:endParaRPr lang="en-ID" sz="2000" b="1" dirty="0">
              <a:latin typeface="Raleway" pitchFamily="2" charset="0"/>
            </a:endParaRPr>
          </a:p>
        </p:txBody>
      </p:sp>
      <p:sp>
        <p:nvSpPr>
          <p:cNvPr id="8" name="Rectangle 7">
            <a:extLst>
              <a:ext uri="{FF2B5EF4-FFF2-40B4-BE49-F238E27FC236}">
                <a16:creationId xmlns:a16="http://schemas.microsoft.com/office/drawing/2014/main" id="{D597A4F7-7EA1-4CF3-AE88-2B9C06E21268}"/>
              </a:ext>
            </a:extLst>
          </p:cNvPr>
          <p:cNvSpPr/>
          <p:nvPr/>
        </p:nvSpPr>
        <p:spPr>
          <a:xfrm>
            <a:off x="6822831" y="1508369"/>
            <a:ext cx="1047261" cy="2094524"/>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9" name="Connector: Curved 8">
            <a:extLst>
              <a:ext uri="{FF2B5EF4-FFF2-40B4-BE49-F238E27FC236}">
                <a16:creationId xmlns:a16="http://schemas.microsoft.com/office/drawing/2014/main" id="{EE529438-DD4D-4945-AC72-EB6ECD2B94A7}"/>
              </a:ext>
            </a:extLst>
          </p:cNvPr>
          <p:cNvCxnSpPr>
            <a:cxnSpLocks/>
          </p:cNvCxnSpPr>
          <p:nvPr/>
        </p:nvCxnSpPr>
        <p:spPr>
          <a:xfrm rot="16200000" flipH="1">
            <a:off x="7365408" y="3085681"/>
            <a:ext cx="1690739" cy="662875"/>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sp>
        <p:nvSpPr>
          <p:cNvPr id="11" name="TextBox 10">
            <a:extLst>
              <a:ext uri="{FF2B5EF4-FFF2-40B4-BE49-F238E27FC236}">
                <a16:creationId xmlns:a16="http://schemas.microsoft.com/office/drawing/2014/main" id="{99AE9EA2-1212-4E52-8B16-5A20BD1B9BEE}"/>
              </a:ext>
            </a:extLst>
          </p:cNvPr>
          <p:cNvSpPr txBox="1"/>
          <p:nvPr/>
        </p:nvSpPr>
        <p:spPr>
          <a:xfrm>
            <a:off x="6945133" y="4262489"/>
            <a:ext cx="2145139" cy="461665"/>
          </a:xfrm>
          <a:prstGeom prst="rect">
            <a:avLst/>
          </a:prstGeom>
          <a:noFill/>
        </p:spPr>
        <p:txBody>
          <a:bodyPr wrap="square" rtlCol="0">
            <a:spAutoFit/>
          </a:bodyPr>
          <a:lstStyle/>
          <a:p>
            <a:r>
              <a:rPr lang="en-US" sz="1200"/>
              <a:t>Langkah 2 : </a:t>
            </a:r>
            <a:br>
              <a:rPr lang="en-US" sz="1200"/>
            </a:br>
            <a:r>
              <a:rPr lang="en-US" sz="1200"/>
              <a:t>Akan muncul input type label</a:t>
            </a:r>
            <a:endParaRPr lang="en-ID" sz="1200"/>
          </a:p>
        </p:txBody>
      </p:sp>
      <p:cxnSp>
        <p:nvCxnSpPr>
          <p:cNvPr id="13" name="Connector: Curved 12">
            <a:extLst>
              <a:ext uri="{FF2B5EF4-FFF2-40B4-BE49-F238E27FC236}">
                <a16:creationId xmlns:a16="http://schemas.microsoft.com/office/drawing/2014/main" id="{F940E326-27CE-4B5F-87E8-FBBAE4F43C75}"/>
              </a:ext>
            </a:extLst>
          </p:cNvPr>
          <p:cNvCxnSpPr>
            <a:cxnSpLocks/>
            <a:stCxn id="5" idx="2"/>
          </p:cNvCxnSpPr>
          <p:nvPr/>
        </p:nvCxnSpPr>
        <p:spPr>
          <a:xfrm rot="5400000">
            <a:off x="3884509" y="3805830"/>
            <a:ext cx="351168" cy="1023815"/>
          </a:xfrm>
          <a:prstGeom prst="curved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16" name="TextBox 15">
            <a:extLst>
              <a:ext uri="{FF2B5EF4-FFF2-40B4-BE49-F238E27FC236}">
                <a16:creationId xmlns:a16="http://schemas.microsoft.com/office/drawing/2014/main" id="{628D300E-EDE7-4C07-81FB-04C5E108D03F}"/>
              </a:ext>
            </a:extLst>
          </p:cNvPr>
          <p:cNvSpPr txBox="1"/>
          <p:nvPr/>
        </p:nvSpPr>
        <p:spPr>
          <a:xfrm>
            <a:off x="2153251" y="4354821"/>
            <a:ext cx="1394934" cy="276999"/>
          </a:xfrm>
          <a:prstGeom prst="rect">
            <a:avLst/>
          </a:prstGeom>
          <a:noFill/>
        </p:spPr>
        <p:txBody>
          <a:bodyPr wrap="none" rtlCol="0">
            <a:spAutoFit/>
          </a:bodyPr>
          <a:lstStyle/>
          <a:p>
            <a:r>
              <a:rPr lang="en-US" sz="1200"/>
              <a:t>Hasil rekonstruksi</a:t>
            </a:r>
            <a:endParaRPr lang="en-ID" sz="1200"/>
          </a:p>
        </p:txBody>
      </p:sp>
    </p:spTree>
    <p:extLst>
      <p:ext uri="{BB962C8B-B14F-4D97-AF65-F5344CB8AC3E}">
        <p14:creationId xmlns:p14="http://schemas.microsoft.com/office/powerpoint/2010/main" val="873666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51" name="Rectangle: Rounded Corners 150">
            <a:extLst>
              <a:ext uri="{FF2B5EF4-FFF2-40B4-BE49-F238E27FC236}">
                <a16:creationId xmlns:a16="http://schemas.microsoft.com/office/drawing/2014/main" id="{CFED2330-2FD9-4AC6-BCF8-4724C45A737B}"/>
              </a:ext>
            </a:extLst>
          </p:cNvPr>
          <p:cNvSpPr/>
          <p:nvPr/>
        </p:nvSpPr>
        <p:spPr>
          <a:xfrm>
            <a:off x="1787440" y="2888007"/>
            <a:ext cx="2299314" cy="1169278"/>
          </a:xfrm>
          <a:prstGeom prst="roundRect">
            <a:avLst/>
          </a:prstGeom>
          <a:solidFill>
            <a:srgbClr val="92EAEE"/>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0" name="Rectangle: Rounded Corners 149">
            <a:extLst>
              <a:ext uri="{FF2B5EF4-FFF2-40B4-BE49-F238E27FC236}">
                <a16:creationId xmlns:a16="http://schemas.microsoft.com/office/drawing/2014/main" id="{2F61E0D4-BCC1-422E-8EEE-36B75DA118B0}"/>
              </a:ext>
            </a:extLst>
          </p:cNvPr>
          <p:cNvSpPr/>
          <p:nvPr/>
        </p:nvSpPr>
        <p:spPr>
          <a:xfrm>
            <a:off x="4397142" y="1164492"/>
            <a:ext cx="4658916" cy="3860794"/>
          </a:xfrm>
          <a:prstGeom prst="roundRect">
            <a:avLst/>
          </a:prstGeom>
          <a:solidFill>
            <a:srgbClr val="FFCD2F"/>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9" name="Rectangle: Rounded Corners 148">
            <a:extLst>
              <a:ext uri="{FF2B5EF4-FFF2-40B4-BE49-F238E27FC236}">
                <a16:creationId xmlns:a16="http://schemas.microsoft.com/office/drawing/2014/main" id="{11EC6637-525F-4B36-B6D6-E3692D66498A}"/>
              </a:ext>
            </a:extLst>
          </p:cNvPr>
          <p:cNvSpPr/>
          <p:nvPr/>
        </p:nvSpPr>
        <p:spPr>
          <a:xfrm>
            <a:off x="1490994" y="1234831"/>
            <a:ext cx="1512095" cy="1000261"/>
          </a:xfrm>
          <a:prstGeom prst="roundRect">
            <a:avLst/>
          </a:prstGeom>
          <a:solidFill>
            <a:schemeClr val="accent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7" name="Google Shape;217;p32"/>
          <p:cNvSpPr txBox="1">
            <a:spLocks noGrp="1"/>
          </p:cNvSpPr>
          <p:nvPr>
            <p:ph type="title" idx="6"/>
          </p:nvPr>
        </p:nvSpPr>
        <p:spPr>
          <a:xfrm>
            <a:off x="2247041" y="190207"/>
            <a:ext cx="4658916" cy="5370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Raleway" pitchFamily="2" charset="0"/>
              </a:rPr>
              <a:t>ALUR PENGUJIAN SISTEM</a:t>
            </a:r>
            <a:endParaRPr sz="2800" b="1" dirty="0">
              <a:latin typeface="Raleway" pitchFamily="2" charset="0"/>
            </a:endParaRPr>
          </a:p>
        </p:txBody>
      </p:sp>
      <p:grpSp>
        <p:nvGrpSpPr>
          <p:cNvPr id="10" name="Group 9">
            <a:extLst>
              <a:ext uri="{FF2B5EF4-FFF2-40B4-BE49-F238E27FC236}">
                <a16:creationId xmlns:a16="http://schemas.microsoft.com/office/drawing/2014/main" id="{02EBDEFB-6FD8-4F3E-8B52-527F775F7009}"/>
              </a:ext>
            </a:extLst>
          </p:cNvPr>
          <p:cNvGrpSpPr/>
          <p:nvPr/>
        </p:nvGrpSpPr>
        <p:grpSpPr>
          <a:xfrm>
            <a:off x="330069" y="1391335"/>
            <a:ext cx="824265" cy="767880"/>
            <a:chOff x="1195883" y="1301751"/>
            <a:chExt cx="824265" cy="767880"/>
          </a:xfrm>
        </p:grpSpPr>
        <p:pic>
          <p:nvPicPr>
            <p:cNvPr id="6" name="Graphic 5" descr="Users with solid fill">
              <a:extLst>
                <a:ext uri="{FF2B5EF4-FFF2-40B4-BE49-F238E27FC236}">
                  <a16:creationId xmlns:a16="http://schemas.microsoft.com/office/drawing/2014/main" id="{723D2A99-A82A-4EC5-ADAC-DFDA635F6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5631" y="1301751"/>
              <a:ext cx="644770" cy="644770"/>
            </a:xfrm>
            <a:prstGeom prst="rect">
              <a:avLst/>
            </a:prstGeom>
          </p:spPr>
        </p:pic>
        <p:sp>
          <p:nvSpPr>
            <p:cNvPr id="8" name="TextBox 7">
              <a:extLst>
                <a:ext uri="{FF2B5EF4-FFF2-40B4-BE49-F238E27FC236}">
                  <a16:creationId xmlns:a16="http://schemas.microsoft.com/office/drawing/2014/main" id="{C92435E8-7E7E-483C-8F44-AADE5B5DE5AB}"/>
                </a:ext>
              </a:extLst>
            </p:cNvPr>
            <p:cNvSpPr txBox="1"/>
            <p:nvPr/>
          </p:nvSpPr>
          <p:spPr>
            <a:xfrm>
              <a:off x="1195883" y="1823410"/>
              <a:ext cx="824265" cy="246221"/>
            </a:xfrm>
            <a:prstGeom prst="rect">
              <a:avLst/>
            </a:prstGeom>
            <a:noFill/>
          </p:spPr>
          <p:txBody>
            <a:bodyPr wrap="none" rtlCol="0">
              <a:spAutoFit/>
            </a:bodyPr>
            <a:lstStyle/>
            <a:p>
              <a:pPr algn="ctr"/>
              <a:r>
                <a:rPr lang="en-US" sz="1000"/>
                <a:t>Mahasiswa</a:t>
              </a:r>
              <a:endParaRPr lang="en-ID" sz="1000"/>
            </a:p>
          </p:txBody>
        </p:sp>
      </p:grpSp>
      <p:grpSp>
        <p:nvGrpSpPr>
          <p:cNvPr id="12" name="Group 11">
            <a:extLst>
              <a:ext uri="{FF2B5EF4-FFF2-40B4-BE49-F238E27FC236}">
                <a16:creationId xmlns:a16="http://schemas.microsoft.com/office/drawing/2014/main" id="{8F41A533-80D2-447F-9FF8-7C41B1A39F8D}"/>
              </a:ext>
            </a:extLst>
          </p:cNvPr>
          <p:cNvGrpSpPr/>
          <p:nvPr/>
        </p:nvGrpSpPr>
        <p:grpSpPr>
          <a:xfrm>
            <a:off x="1384891" y="1385575"/>
            <a:ext cx="731290" cy="702121"/>
            <a:chOff x="1242371" y="1367510"/>
            <a:chExt cx="731290" cy="702121"/>
          </a:xfrm>
        </p:grpSpPr>
        <p:pic>
          <p:nvPicPr>
            <p:cNvPr id="13" name="Graphic 12" descr="Document with solid fill">
              <a:extLst>
                <a:ext uri="{FF2B5EF4-FFF2-40B4-BE49-F238E27FC236}">
                  <a16:creationId xmlns:a16="http://schemas.microsoft.com/office/drawing/2014/main" id="{33E843C5-58CB-4156-81B6-C5970444FB0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48474" y="1367510"/>
              <a:ext cx="533733" cy="533733"/>
            </a:xfrm>
            <a:prstGeom prst="rect">
              <a:avLst/>
            </a:prstGeom>
          </p:spPr>
        </p:pic>
        <p:sp>
          <p:nvSpPr>
            <p:cNvPr id="14" name="TextBox 13">
              <a:extLst>
                <a:ext uri="{FF2B5EF4-FFF2-40B4-BE49-F238E27FC236}">
                  <a16:creationId xmlns:a16="http://schemas.microsoft.com/office/drawing/2014/main" id="{5B131DAB-1758-4844-8DC5-12EEF676ED35}"/>
                </a:ext>
              </a:extLst>
            </p:cNvPr>
            <p:cNvSpPr txBox="1"/>
            <p:nvPr/>
          </p:nvSpPr>
          <p:spPr>
            <a:xfrm>
              <a:off x="1242371" y="1823410"/>
              <a:ext cx="731290" cy="246221"/>
            </a:xfrm>
            <a:prstGeom prst="rect">
              <a:avLst/>
            </a:prstGeom>
            <a:noFill/>
          </p:spPr>
          <p:txBody>
            <a:bodyPr wrap="none" rtlCol="0">
              <a:spAutoFit/>
            </a:bodyPr>
            <a:lstStyle/>
            <a:p>
              <a:pPr algn="ctr"/>
              <a:r>
                <a:rPr lang="en-US" sz="1000"/>
                <a:t>Initial-test</a:t>
              </a:r>
              <a:endParaRPr lang="en-ID" sz="1000"/>
            </a:p>
          </p:txBody>
        </p:sp>
      </p:grpSp>
      <p:grpSp>
        <p:nvGrpSpPr>
          <p:cNvPr id="15" name="Group 14">
            <a:extLst>
              <a:ext uri="{FF2B5EF4-FFF2-40B4-BE49-F238E27FC236}">
                <a16:creationId xmlns:a16="http://schemas.microsoft.com/office/drawing/2014/main" id="{3D71936E-F747-4F04-8F47-B98B63F7E3DD}"/>
              </a:ext>
            </a:extLst>
          </p:cNvPr>
          <p:cNvGrpSpPr/>
          <p:nvPr/>
        </p:nvGrpSpPr>
        <p:grpSpPr>
          <a:xfrm>
            <a:off x="2268373" y="1316844"/>
            <a:ext cx="731290" cy="921769"/>
            <a:chOff x="1242371" y="1301751"/>
            <a:chExt cx="731290" cy="921769"/>
          </a:xfrm>
        </p:grpSpPr>
        <p:pic>
          <p:nvPicPr>
            <p:cNvPr id="16" name="Graphic 15" descr="Playbook with solid fill">
              <a:extLst>
                <a:ext uri="{FF2B5EF4-FFF2-40B4-BE49-F238E27FC236}">
                  <a16:creationId xmlns:a16="http://schemas.microsoft.com/office/drawing/2014/main" id="{D4B70569-4DEC-4FD0-9F13-D790D73C55E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85631" y="1301751"/>
              <a:ext cx="644770" cy="644770"/>
            </a:xfrm>
            <a:prstGeom prst="rect">
              <a:avLst/>
            </a:prstGeom>
          </p:spPr>
        </p:pic>
        <p:sp>
          <p:nvSpPr>
            <p:cNvPr id="17" name="TextBox 16">
              <a:extLst>
                <a:ext uri="{FF2B5EF4-FFF2-40B4-BE49-F238E27FC236}">
                  <a16:creationId xmlns:a16="http://schemas.microsoft.com/office/drawing/2014/main" id="{067B88C0-4CE9-480B-96A4-DBB1BA27F4FE}"/>
                </a:ext>
              </a:extLst>
            </p:cNvPr>
            <p:cNvSpPr txBox="1"/>
            <p:nvPr/>
          </p:nvSpPr>
          <p:spPr>
            <a:xfrm>
              <a:off x="1242371" y="1823410"/>
              <a:ext cx="731290" cy="400110"/>
            </a:xfrm>
            <a:prstGeom prst="rect">
              <a:avLst/>
            </a:prstGeom>
            <a:noFill/>
          </p:spPr>
          <p:txBody>
            <a:bodyPr wrap="none" rtlCol="0">
              <a:spAutoFit/>
            </a:bodyPr>
            <a:lstStyle/>
            <a:p>
              <a:pPr algn="ctr"/>
              <a:r>
                <a:rPr lang="en-US" sz="1000"/>
                <a:t>Nilai</a:t>
              </a:r>
              <a:br>
                <a:rPr lang="en-US" sz="1000"/>
              </a:br>
              <a:r>
                <a:rPr lang="en-US" sz="1000"/>
                <a:t>Initial-test</a:t>
              </a:r>
              <a:endParaRPr lang="en-ID" sz="1000"/>
            </a:p>
          </p:txBody>
        </p:sp>
      </p:grpSp>
      <p:grpSp>
        <p:nvGrpSpPr>
          <p:cNvPr id="18" name="Group 17">
            <a:extLst>
              <a:ext uri="{FF2B5EF4-FFF2-40B4-BE49-F238E27FC236}">
                <a16:creationId xmlns:a16="http://schemas.microsoft.com/office/drawing/2014/main" id="{C04E6C02-7D97-44FC-AC4F-854B4ADCBE12}"/>
              </a:ext>
            </a:extLst>
          </p:cNvPr>
          <p:cNvGrpSpPr/>
          <p:nvPr/>
        </p:nvGrpSpPr>
        <p:grpSpPr>
          <a:xfrm>
            <a:off x="3285580" y="1313324"/>
            <a:ext cx="829073" cy="921769"/>
            <a:chOff x="1193481" y="1301751"/>
            <a:chExt cx="829073" cy="921769"/>
          </a:xfrm>
        </p:grpSpPr>
        <p:pic>
          <p:nvPicPr>
            <p:cNvPr id="19" name="Graphic 18" descr="Connections with solid fill">
              <a:extLst>
                <a:ext uri="{FF2B5EF4-FFF2-40B4-BE49-F238E27FC236}">
                  <a16:creationId xmlns:a16="http://schemas.microsoft.com/office/drawing/2014/main" id="{E933823C-B3C1-427D-BCD2-01197E943D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85631" y="1301751"/>
              <a:ext cx="644770" cy="644770"/>
            </a:xfrm>
            <a:prstGeom prst="rect">
              <a:avLst/>
            </a:prstGeom>
          </p:spPr>
        </p:pic>
        <p:sp>
          <p:nvSpPr>
            <p:cNvPr id="20" name="TextBox 19">
              <a:extLst>
                <a:ext uri="{FF2B5EF4-FFF2-40B4-BE49-F238E27FC236}">
                  <a16:creationId xmlns:a16="http://schemas.microsoft.com/office/drawing/2014/main" id="{D4567013-0810-4CA3-AE71-C4C870CBE477}"/>
                </a:ext>
              </a:extLst>
            </p:cNvPr>
            <p:cNvSpPr txBox="1"/>
            <p:nvPr/>
          </p:nvSpPr>
          <p:spPr>
            <a:xfrm>
              <a:off x="1193481" y="1823410"/>
              <a:ext cx="829073" cy="400110"/>
            </a:xfrm>
            <a:prstGeom prst="rect">
              <a:avLst/>
            </a:prstGeom>
            <a:noFill/>
          </p:spPr>
          <p:txBody>
            <a:bodyPr wrap="none" rtlCol="0">
              <a:spAutoFit/>
            </a:bodyPr>
            <a:lstStyle/>
            <a:p>
              <a:pPr algn="ctr"/>
              <a:r>
                <a:rPr lang="en-US" sz="1000"/>
                <a:t>Pembagian</a:t>
              </a:r>
              <a:br>
                <a:rPr lang="en-US" sz="1000"/>
              </a:br>
              <a:r>
                <a:rPr lang="en-US" sz="1000"/>
                <a:t>Kelompok</a:t>
              </a:r>
              <a:endParaRPr lang="en-ID" sz="1000"/>
            </a:p>
          </p:txBody>
        </p:sp>
      </p:grpSp>
      <p:grpSp>
        <p:nvGrpSpPr>
          <p:cNvPr id="21" name="Group 20">
            <a:extLst>
              <a:ext uri="{FF2B5EF4-FFF2-40B4-BE49-F238E27FC236}">
                <a16:creationId xmlns:a16="http://schemas.microsoft.com/office/drawing/2014/main" id="{CB158A4B-2694-4852-BF3F-548EFF87CDC9}"/>
              </a:ext>
            </a:extLst>
          </p:cNvPr>
          <p:cNvGrpSpPr/>
          <p:nvPr/>
        </p:nvGrpSpPr>
        <p:grpSpPr>
          <a:xfrm>
            <a:off x="4464702" y="1381826"/>
            <a:ext cx="631904" cy="778121"/>
            <a:chOff x="1292066" y="1291510"/>
            <a:chExt cx="631904" cy="778121"/>
          </a:xfrm>
        </p:grpSpPr>
        <p:pic>
          <p:nvPicPr>
            <p:cNvPr id="22" name="Graphic 21" descr="Checklist with solid fill">
              <a:extLst>
                <a:ext uri="{FF2B5EF4-FFF2-40B4-BE49-F238E27FC236}">
                  <a16:creationId xmlns:a16="http://schemas.microsoft.com/office/drawing/2014/main" id="{9312CC45-2C65-42CE-A1AB-67189746D92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310977" y="1291510"/>
              <a:ext cx="591268" cy="591268"/>
            </a:xfrm>
            <a:prstGeom prst="rect">
              <a:avLst/>
            </a:prstGeom>
          </p:spPr>
        </p:pic>
        <p:sp>
          <p:nvSpPr>
            <p:cNvPr id="23" name="TextBox 22">
              <a:extLst>
                <a:ext uri="{FF2B5EF4-FFF2-40B4-BE49-F238E27FC236}">
                  <a16:creationId xmlns:a16="http://schemas.microsoft.com/office/drawing/2014/main" id="{B54AA02E-DD72-4823-845F-66B2F08F2DE2}"/>
                </a:ext>
              </a:extLst>
            </p:cNvPr>
            <p:cNvSpPr txBox="1"/>
            <p:nvPr/>
          </p:nvSpPr>
          <p:spPr>
            <a:xfrm>
              <a:off x="1292066" y="1823410"/>
              <a:ext cx="631904" cy="246221"/>
            </a:xfrm>
            <a:prstGeom prst="rect">
              <a:avLst/>
            </a:prstGeom>
            <a:noFill/>
          </p:spPr>
          <p:txBody>
            <a:bodyPr wrap="none" rtlCol="0">
              <a:spAutoFit/>
            </a:bodyPr>
            <a:lstStyle/>
            <a:p>
              <a:pPr algn="ctr"/>
              <a:r>
                <a:rPr lang="en-US" sz="1000" i="1"/>
                <a:t>Pre-test</a:t>
              </a:r>
              <a:endParaRPr lang="en-ID" sz="1000" i="1"/>
            </a:p>
          </p:txBody>
        </p:sp>
      </p:grpSp>
      <p:grpSp>
        <p:nvGrpSpPr>
          <p:cNvPr id="24" name="Group 23">
            <a:extLst>
              <a:ext uri="{FF2B5EF4-FFF2-40B4-BE49-F238E27FC236}">
                <a16:creationId xmlns:a16="http://schemas.microsoft.com/office/drawing/2014/main" id="{C97C540B-708E-4025-87EC-4AF81457587A}"/>
              </a:ext>
            </a:extLst>
          </p:cNvPr>
          <p:cNvGrpSpPr/>
          <p:nvPr/>
        </p:nvGrpSpPr>
        <p:grpSpPr>
          <a:xfrm>
            <a:off x="5359132" y="1404319"/>
            <a:ext cx="917239" cy="767880"/>
            <a:chOff x="1149399" y="1301751"/>
            <a:chExt cx="917239" cy="767880"/>
          </a:xfrm>
        </p:grpSpPr>
        <p:pic>
          <p:nvPicPr>
            <p:cNvPr id="25" name="Graphic 24" descr="Bar chart with solid fill">
              <a:extLst>
                <a:ext uri="{FF2B5EF4-FFF2-40B4-BE49-F238E27FC236}">
                  <a16:creationId xmlns:a16="http://schemas.microsoft.com/office/drawing/2014/main" id="{F37DF5EE-369A-4310-B11B-A9DDE0C8A25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285631" y="1301751"/>
              <a:ext cx="644770" cy="644770"/>
            </a:xfrm>
            <a:prstGeom prst="rect">
              <a:avLst/>
            </a:prstGeom>
          </p:spPr>
        </p:pic>
        <p:sp>
          <p:nvSpPr>
            <p:cNvPr id="26" name="TextBox 25">
              <a:extLst>
                <a:ext uri="{FF2B5EF4-FFF2-40B4-BE49-F238E27FC236}">
                  <a16:creationId xmlns:a16="http://schemas.microsoft.com/office/drawing/2014/main" id="{F4DDF9E3-0E50-4C12-A1F7-9FD1BBD2F9AF}"/>
                </a:ext>
              </a:extLst>
            </p:cNvPr>
            <p:cNvSpPr txBox="1"/>
            <p:nvPr/>
          </p:nvSpPr>
          <p:spPr>
            <a:xfrm>
              <a:off x="1149399" y="1823410"/>
              <a:ext cx="917239" cy="246221"/>
            </a:xfrm>
            <a:prstGeom prst="rect">
              <a:avLst/>
            </a:prstGeom>
            <a:noFill/>
          </p:spPr>
          <p:txBody>
            <a:bodyPr wrap="none" rtlCol="0">
              <a:spAutoFit/>
            </a:bodyPr>
            <a:lstStyle/>
            <a:p>
              <a:pPr algn="ctr"/>
              <a:r>
                <a:rPr lang="en-US" sz="1000"/>
                <a:t>Nilai </a:t>
              </a:r>
              <a:r>
                <a:rPr lang="en-US" sz="1000" i="1"/>
                <a:t>Pre-test</a:t>
              </a:r>
              <a:endParaRPr lang="en-ID" sz="1000" i="1"/>
            </a:p>
          </p:txBody>
        </p:sp>
      </p:grpSp>
      <p:grpSp>
        <p:nvGrpSpPr>
          <p:cNvPr id="30" name="Group 29">
            <a:extLst>
              <a:ext uri="{FF2B5EF4-FFF2-40B4-BE49-F238E27FC236}">
                <a16:creationId xmlns:a16="http://schemas.microsoft.com/office/drawing/2014/main" id="{74CDC65D-189E-4223-83D1-4D475ABCB38D}"/>
              </a:ext>
            </a:extLst>
          </p:cNvPr>
          <p:cNvGrpSpPr/>
          <p:nvPr/>
        </p:nvGrpSpPr>
        <p:grpSpPr>
          <a:xfrm>
            <a:off x="6558862" y="1391335"/>
            <a:ext cx="592656" cy="769691"/>
            <a:chOff x="1307543" y="1299940"/>
            <a:chExt cx="592656" cy="769691"/>
          </a:xfrm>
        </p:grpSpPr>
        <p:pic>
          <p:nvPicPr>
            <p:cNvPr id="31" name="Graphic 30" descr="Books with solid fill">
              <a:extLst>
                <a:ext uri="{FF2B5EF4-FFF2-40B4-BE49-F238E27FC236}">
                  <a16:creationId xmlns:a16="http://schemas.microsoft.com/office/drawing/2014/main" id="{D717777D-5D19-4265-92D9-0331363D080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307543" y="1299940"/>
              <a:ext cx="592656" cy="592656"/>
            </a:xfrm>
            <a:prstGeom prst="rect">
              <a:avLst/>
            </a:prstGeom>
          </p:spPr>
        </p:pic>
        <p:sp>
          <p:nvSpPr>
            <p:cNvPr id="32" name="TextBox 31">
              <a:extLst>
                <a:ext uri="{FF2B5EF4-FFF2-40B4-BE49-F238E27FC236}">
                  <a16:creationId xmlns:a16="http://schemas.microsoft.com/office/drawing/2014/main" id="{A6CFAAAA-546F-4CF6-B90B-15E117F985EE}"/>
                </a:ext>
              </a:extLst>
            </p:cNvPr>
            <p:cNvSpPr txBox="1"/>
            <p:nvPr/>
          </p:nvSpPr>
          <p:spPr>
            <a:xfrm>
              <a:off x="1337753" y="1823410"/>
              <a:ext cx="540534" cy="246221"/>
            </a:xfrm>
            <a:prstGeom prst="rect">
              <a:avLst/>
            </a:prstGeom>
            <a:noFill/>
          </p:spPr>
          <p:txBody>
            <a:bodyPr wrap="none" rtlCol="0">
              <a:spAutoFit/>
            </a:bodyPr>
            <a:lstStyle/>
            <a:p>
              <a:pPr algn="ctr"/>
              <a:r>
                <a:rPr lang="en-US" sz="1000"/>
                <a:t>Materi</a:t>
              </a:r>
              <a:endParaRPr lang="en-ID" sz="1000" i="1"/>
            </a:p>
          </p:txBody>
        </p:sp>
      </p:grpSp>
      <p:grpSp>
        <p:nvGrpSpPr>
          <p:cNvPr id="33" name="Group 32">
            <a:extLst>
              <a:ext uri="{FF2B5EF4-FFF2-40B4-BE49-F238E27FC236}">
                <a16:creationId xmlns:a16="http://schemas.microsoft.com/office/drawing/2014/main" id="{EEE71D33-BF58-4248-8EBC-B29FB197CC90}"/>
              </a:ext>
            </a:extLst>
          </p:cNvPr>
          <p:cNvGrpSpPr/>
          <p:nvPr/>
        </p:nvGrpSpPr>
        <p:grpSpPr>
          <a:xfrm>
            <a:off x="7395164" y="1380162"/>
            <a:ext cx="639920" cy="776036"/>
            <a:chOff x="1288061" y="1293595"/>
            <a:chExt cx="639920" cy="776036"/>
          </a:xfrm>
        </p:grpSpPr>
        <p:pic>
          <p:nvPicPr>
            <p:cNvPr id="34" name="Graphic 33" descr="List with solid fill">
              <a:extLst>
                <a:ext uri="{FF2B5EF4-FFF2-40B4-BE49-F238E27FC236}">
                  <a16:creationId xmlns:a16="http://schemas.microsoft.com/office/drawing/2014/main" id="{650C103D-DA51-42EB-9AC9-0B1C4BC79C0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1309268" y="1293595"/>
              <a:ext cx="592656" cy="592656"/>
            </a:xfrm>
            <a:prstGeom prst="rect">
              <a:avLst/>
            </a:prstGeom>
          </p:spPr>
        </p:pic>
        <p:sp>
          <p:nvSpPr>
            <p:cNvPr id="35" name="TextBox 34">
              <a:extLst>
                <a:ext uri="{FF2B5EF4-FFF2-40B4-BE49-F238E27FC236}">
                  <a16:creationId xmlns:a16="http://schemas.microsoft.com/office/drawing/2014/main" id="{B0F5EDE4-A535-40EE-B573-72EFA3BE0089}"/>
                </a:ext>
              </a:extLst>
            </p:cNvPr>
            <p:cNvSpPr txBox="1"/>
            <p:nvPr/>
          </p:nvSpPr>
          <p:spPr>
            <a:xfrm>
              <a:off x="1288061" y="1823410"/>
              <a:ext cx="639920" cy="246221"/>
            </a:xfrm>
            <a:prstGeom prst="rect">
              <a:avLst/>
            </a:prstGeom>
            <a:noFill/>
          </p:spPr>
          <p:txBody>
            <a:bodyPr wrap="none" rtlCol="0">
              <a:spAutoFit/>
            </a:bodyPr>
            <a:lstStyle/>
            <a:p>
              <a:pPr algn="ctr"/>
              <a:r>
                <a:rPr lang="en-US" sz="1000" i="1"/>
                <a:t>Mid-test</a:t>
              </a:r>
              <a:endParaRPr lang="en-ID" sz="1000" i="1"/>
            </a:p>
          </p:txBody>
        </p:sp>
      </p:grpSp>
      <p:grpSp>
        <p:nvGrpSpPr>
          <p:cNvPr id="36" name="Group 35">
            <a:extLst>
              <a:ext uri="{FF2B5EF4-FFF2-40B4-BE49-F238E27FC236}">
                <a16:creationId xmlns:a16="http://schemas.microsoft.com/office/drawing/2014/main" id="{5E4802A6-33EA-4E7C-9910-A49C7531F105}"/>
              </a:ext>
            </a:extLst>
          </p:cNvPr>
          <p:cNvGrpSpPr/>
          <p:nvPr/>
        </p:nvGrpSpPr>
        <p:grpSpPr>
          <a:xfrm>
            <a:off x="8083923" y="1397827"/>
            <a:ext cx="925253" cy="767880"/>
            <a:chOff x="1145397" y="1301751"/>
            <a:chExt cx="925253" cy="767880"/>
          </a:xfrm>
        </p:grpSpPr>
        <p:pic>
          <p:nvPicPr>
            <p:cNvPr id="37" name="Graphic 36" descr="Bar chart with solid fill">
              <a:extLst>
                <a:ext uri="{FF2B5EF4-FFF2-40B4-BE49-F238E27FC236}">
                  <a16:creationId xmlns:a16="http://schemas.microsoft.com/office/drawing/2014/main" id="{5EF9BDAD-82B4-4379-B80E-7563DA99D43D}"/>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285631" y="1301751"/>
              <a:ext cx="644770" cy="644770"/>
            </a:xfrm>
            <a:prstGeom prst="rect">
              <a:avLst/>
            </a:prstGeom>
          </p:spPr>
        </p:pic>
        <p:sp>
          <p:nvSpPr>
            <p:cNvPr id="38" name="TextBox 37">
              <a:extLst>
                <a:ext uri="{FF2B5EF4-FFF2-40B4-BE49-F238E27FC236}">
                  <a16:creationId xmlns:a16="http://schemas.microsoft.com/office/drawing/2014/main" id="{5D795D3F-C5BE-45D4-91BC-F62BBAB577EA}"/>
                </a:ext>
              </a:extLst>
            </p:cNvPr>
            <p:cNvSpPr txBox="1"/>
            <p:nvPr/>
          </p:nvSpPr>
          <p:spPr>
            <a:xfrm>
              <a:off x="1145397" y="1823410"/>
              <a:ext cx="925253" cy="246221"/>
            </a:xfrm>
            <a:prstGeom prst="rect">
              <a:avLst/>
            </a:prstGeom>
            <a:noFill/>
          </p:spPr>
          <p:txBody>
            <a:bodyPr wrap="none" rtlCol="0">
              <a:spAutoFit/>
            </a:bodyPr>
            <a:lstStyle/>
            <a:p>
              <a:pPr algn="ctr"/>
              <a:r>
                <a:rPr lang="en-US" sz="1000"/>
                <a:t>Nilai </a:t>
              </a:r>
              <a:r>
                <a:rPr lang="en-US" sz="1000" i="1"/>
                <a:t>Mid-test</a:t>
              </a:r>
              <a:endParaRPr lang="en-ID" sz="1000"/>
            </a:p>
          </p:txBody>
        </p:sp>
      </p:grpSp>
      <p:grpSp>
        <p:nvGrpSpPr>
          <p:cNvPr id="39" name="Group 38">
            <a:extLst>
              <a:ext uri="{FF2B5EF4-FFF2-40B4-BE49-F238E27FC236}">
                <a16:creationId xmlns:a16="http://schemas.microsoft.com/office/drawing/2014/main" id="{533D2294-88F7-4D2B-B39D-FF782A7EE832}"/>
              </a:ext>
            </a:extLst>
          </p:cNvPr>
          <p:cNvGrpSpPr/>
          <p:nvPr/>
        </p:nvGrpSpPr>
        <p:grpSpPr>
          <a:xfrm>
            <a:off x="8195693" y="2994123"/>
            <a:ext cx="694421" cy="771077"/>
            <a:chOff x="1260814" y="1298554"/>
            <a:chExt cx="694421" cy="771077"/>
          </a:xfrm>
        </p:grpSpPr>
        <p:pic>
          <p:nvPicPr>
            <p:cNvPr id="40" name="Graphic 39" descr="Database with solid fill">
              <a:extLst>
                <a:ext uri="{FF2B5EF4-FFF2-40B4-BE49-F238E27FC236}">
                  <a16:creationId xmlns:a16="http://schemas.microsoft.com/office/drawing/2014/main" id="{9520219C-FB1D-48F9-9906-FF3C4C2447F9}"/>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314798" y="1298554"/>
              <a:ext cx="586411" cy="586411"/>
            </a:xfrm>
            <a:prstGeom prst="rect">
              <a:avLst/>
            </a:prstGeom>
          </p:spPr>
        </p:pic>
        <p:sp>
          <p:nvSpPr>
            <p:cNvPr id="41" name="TextBox 40">
              <a:extLst>
                <a:ext uri="{FF2B5EF4-FFF2-40B4-BE49-F238E27FC236}">
                  <a16:creationId xmlns:a16="http://schemas.microsoft.com/office/drawing/2014/main" id="{BA305C67-AA03-4F65-9DAC-F566192C1429}"/>
                </a:ext>
              </a:extLst>
            </p:cNvPr>
            <p:cNvSpPr txBox="1"/>
            <p:nvPr/>
          </p:nvSpPr>
          <p:spPr>
            <a:xfrm>
              <a:off x="1260814" y="1823410"/>
              <a:ext cx="694421" cy="246221"/>
            </a:xfrm>
            <a:prstGeom prst="rect">
              <a:avLst/>
            </a:prstGeom>
            <a:noFill/>
          </p:spPr>
          <p:txBody>
            <a:bodyPr wrap="none" rtlCol="0">
              <a:spAutoFit/>
            </a:bodyPr>
            <a:lstStyle/>
            <a:p>
              <a:pPr algn="ctr"/>
              <a:r>
                <a:rPr lang="en-US" sz="1000"/>
                <a:t>Sqlearn?</a:t>
              </a:r>
              <a:endParaRPr lang="en-ID" sz="1000"/>
            </a:p>
          </p:txBody>
        </p:sp>
      </p:grpSp>
      <p:grpSp>
        <p:nvGrpSpPr>
          <p:cNvPr id="42" name="Group 41">
            <a:extLst>
              <a:ext uri="{FF2B5EF4-FFF2-40B4-BE49-F238E27FC236}">
                <a16:creationId xmlns:a16="http://schemas.microsoft.com/office/drawing/2014/main" id="{2B1F4EC5-0A65-4C49-A179-52DB8E5C5477}"/>
              </a:ext>
            </a:extLst>
          </p:cNvPr>
          <p:cNvGrpSpPr/>
          <p:nvPr/>
        </p:nvGrpSpPr>
        <p:grpSpPr>
          <a:xfrm>
            <a:off x="6869842" y="2988749"/>
            <a:ext cx="1040670" cy="921769"/>
            <a:chOff x="1087691" y="1301751"/>
            <a:chExt cx="1040670" cy="921769"/>
          </a:xfrm>
        </p:grpSpPr>
        <p:pic>
          <p:nvPicPr>
            <p:cNvPr id="43" name="Graphic 42" descr="Monitor with solid fill">
              <a:extLst>
                <a:ext uri="{FF2B5EF4-FFF2-40B4-BE49-F238E27FC236}">
                  <a16:creationId xmlns:a16="http://schemas.microsoft.com/office/drawing/2014/main" id="{1D70EDAB-434F-43F1-95B1-874CEE0DB7E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285631" y="1301751"/>
              <a:ext cx="644770" cy="644770"/>
            </a:xfrm>
            <a:prstGeom prst="rect">
              <a:avLst/>
            </a:prstGeom>
          </p:spPr>
        </p:pic>
        <p:sp>
          <p:nvSpPr>
            <p:cNvPr id="44" name="TextBox 43">
              <a:extLst>
                <a:ext uri="{FF2B5EF4-FFF2-40B4-BE49-F238E27FC236}">
                  <a16:creationId xmlns:a16="http://schemas.microsoft.com/office/drawing/2014/main" id="{E75FF0C4-69D0-4D26-80E8-C7C2CDA3E80E}"/>
                </a:ext>
              </a:extLst>
            </p:cNvPr>
            <p:cNvSpPr txBox="1"/>
            <p:nvPr/>
          </p:nvSpPr>
          <p:spPr>
            <a:xfrm>
              <a:off x="1087691" y="1823410"/>
              <a:ext cx="1040670" cy="400110"/>
            </a:xfrm>
            <a:prstGeom prst="rect">
              <a:avLst/>
            </a:prstGeom>
            <a:noFill/>
          </p:spPr>
          <p:txBody>
            <a:bodyPr wrap="none" rtlCol="0">
              <a:spAutoFit/>
            </a:bodyPr>
            <a:lstStyle/>
            <a:p>
              <a:pPr algn="ctr"/>
              <a:r>
                <a:rPr lang="en-US" sz="1000"/>
                <a:t>Belajar dengan</a:t>
              </a:r>
              <a:br>
                <a:rPr lang="en-US" sz="1000"/>
              </a:br>
              <a:r>
                <a:rPr lang="en-US" sz="1000"/>
                <a:t>Sqlearn</a:t>
              </a:r>
              <a:endParaRPr lang="en-ID" sz="1000"/>
            </a:p>
          </p:txBody>
        </p:sp>
      </p:grpSp>
      <p:grpSp>
        <p:nvGrpSpPr>
          <p:cNvPr id="45" name="Group 44">
            <a:extLst>
              <a:ext uri="{FF2B5EF4-FFF2-40B4-BE49-F238E27FC236}">
                <a16:creationId xmlns:a16="http://schemas.microsoft.com/office/drawing/2014/main" id="{E0F3A2B0-EE71-4946-A9C5-CC72DFAE870A}"/>
              </a:ext>
            </a:extLst>
          </p:cNvPr>
          <p:cNvGrpSpPr/>
          <p:nvPr/>
        </p:nvGrpSpPr>
        <p:grpSpPr>
          <a:xfrm>
            <a:off x="7980122" y="4049436"/>
            <a:ext cx="1075936" cy="921769"/>
            <a:chOff x="1070060" y="1301751"/>
            <a:chExt cx="1075936" cy="921769"/>
          </a:xfrm>
        </p:grpSpPr>
        <p:pic>
          <p:nvPicPr>
            <p:cNvPr id="46" name="Graphic 45" descr="Monitor with solid fill">
              <a:extLst>
                <a:ext uri="{FF2B5EF4-FFF2-40B4-BE49-F238E27FC236}">
                  <a16:creationId xmlns:a16="http://schemas.microsoft.com/office/drawing/2014/main" id="{4187C2AB-4AEE-4218-9574-4EC86CECA19E}"/>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285631" y="1301751"/>
              <a:ext cx="644770" cy="644770"/>
            </a:xfrm>
            <a:prstGeom prst="rect">
              <a:avLst/>
            </a:prstGeom>
          </p:spPr>
        </p:pic>
        <p:sp>
          <p:nvSpPr>
            <p:cNvPr id="47" name="TextBox 46">
              <a:extLst>
                <a:ext uri="{FF2B5EF4-FFF2-40B4-BE49-F238E27FC236}">
                  <a16:creationId xmlns:a16="http://schemas.microsoft.com/office/drawing/2014/main" id="{B9F253B7-DDED-4BE1-B488-B37BA038195E}"/>
                </a:ext>
              </a:extLst>
            </p:cNvPr>
            <p:cNvSpPr txBox="1"/>
            <p:nvPr/>
          </p:nvSpPr>
          <p:spPr>
            <a:xfrm>
              <a:off x="1070060" y="1823410"/>
              <a:ext cx="1075936" cy="400110"/>
            </a:xfrm>
            <a:prstGeom prst="rect">
              <a:avLst/>
            </a:prstGeom>
            <a:noFill/>
          </p:spPr>
          <p:txBody>
            <a:bodyPr wrap="none" rtlCol="0">
              <a:spAutoFit/>
            </a:bodyPr>
            <a:lstStyle/>
            <a:p>
              <a:pPr algn="ctr"/>
              <a:r>
                <a:rPr lang="en-US" sz="1000"/>
                <a:t>Belajar dengan </a:t>
              </a:r>
              <a:br>
                <a:rPr lang="en-US" sz="1000"/>
              </a:br>
              <a:r>
                <a:rPr lang="en-US" sz="1000"/>
                <a:t>Jobseet</a:t>
              </a:r>
              <a:endParaRPr lang="en-ID" sz="1000"/>
            </a:p>
          </p:txBody>
        </p:sp>
      </p:grpSp>
      <p:grpSp>
        <p:nvGrpSpPr>
          <p:cNvPr id="48" name="Group 47">
            <a:extLst>
              <a:ext uri="{FF2B5EF4-FFF2-40B4-BE49-F238E27FC236}">
                <a16:creationId xmlns:a16="http://schemas.microsoft.com/office/drawing/2014/main" id="{986D0271-DC55-47C7-863B-6A218473CDE9}"/>
              </a:ext>
            </a:extLst>
          </p:cNvPr>
          <p:cNvGrpSpPr/>
          <p:nvPr/>
        </p:nvGrpSpPr>
        <p:grpSpPr>
          <a:xfrm>
            <a:off x="5842647" y="3008375"/>
            <a:ext cx="688010" cy="767880"/>
            <a:chOff x="1264023" y="1301751"/>
            <a:chExt cx="688010" cy="767880"/>
          </a:xfrm>
        </p:grpSpPr>
        <p:pic>
          <p:nvPicPr>
            <p:cNvPr id="49" name="Graphic 48" descr="Open book with solid fill">
              <a:extLst>
                <a:ext uri="{FF2B5EF4-FFF2-40B4-BE49-F238E27FC236}">
                  <a16:creationId xmlns:a16="http://schemas.microsoft.com/office/drawing/2014/main" id="{E3212EFA-5792-43C5-9937-E540E49E0DD2}"/>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1285631" y="1301751"/>
              <a:ext cx="644770" cy="644770"/>
            </a:xfrm>
            <a:prstGeom prst="rect">
              <a:avLst/>
            </a:prstGeom>
          </p:spPr>
        </p:pic>
        <p:sp>
          <p:nvSpPr>
            <p:cNvPr id="50" name="TextBox 49">
              <a:extLst>
                <a:ext uri="{FF2B5EF4-FFF2-40B4-BE49-F238E27FC236}">
                  <a16:creationId xmlns:a16="http://schemas.microsoft.com/office/drawing/2014/main" id="{5AA5A237-3A92-46BE-8489-C05BC66858E0}"/>
                </a:ext>
              </a:extLst>
            </p:cNvPr>
            <p:cNvSpPr txBox="1"/>
            <p:nvPr/>
          </p:nvSpPr>
          <p:spPr>
            <a:xfrm>
              <a:off x="1264023" y="1823410"/>
              <a:ext cx="688010" cy="246221"/>
            </a:xfrm>
            <a:prstGeom prst="rect">
              <a:avLst/>
            </a:prstGeom>
            <a:noFill/>
          </p:spPr>
          <p:txBody>
            <a:bodyPr wrap="none" rtlCol="0">
              <a:spAutoFit/>
            </a:bodyPr>
            <a:lstStyle/>
            <a:p>
              <a:pPr algn="ctr"/>
              <a:r>
                <a:rPr lang="en-US" sz="1000" i="1"/>
                <a:t>Post-test</a:t>
              </a:r>
              <a:endParaRPr lang="en-ID" sz="1000" i="1"/>
            </a:p>
          </p:txBody>
        </p:sp>
      </p:grpSp>
      <p:grpSp>
        <p:nvGrpSpPr>
          <p:cNvPr id="51" name="Group 50">
            <a:extLst>
              <a:ext uri="{FF2B5EF4-FFF2-40B4-BE49-F238E27FC236}">
                <a16:creationId xmlns:a16="http://schemas.microsoft.com/office/drawing/2014/main" id="{5AA0DC48-B191-4FB2-B08C-90F73CCBC884}"/>
              </a:ext>
            </a:extLst>
          </p:cNvPr>
          <p:cNvGrpSpPr/>
          <p:nvPr/>
        </p:nvGrpSpPr>
        <p:grpSpPr>
          <a:xfrm>
            <a:off x="4450503" y="3008375"/>
            <a:ext cx="973343" cy="767880"/>
            <a:chOff x="1121357" y="1301751"/>
            <a:chExt cx="973343" cy="767880"/>
          </a:xfrm>
        </p:grpSpPr>
        <p:pic>
          <p:nvPicPr>
            <p:cNvPr id="52" name="Graphic 51" descr="Newspaper with solid fill">
              <a:extLst>
                <a:ext uri="{FF2B5EF4-FFF2-40B4-BE49-F238E27FC236}">
                  <a16:creationId xmlns:a16="http://schemas.microsoft.com/office/drawing/2014/main" id="{835D0C47-0BAD-4974-B1EB-3A3E53BAF443}"/>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1285631" y="1301751"/>
              <a:ext cx="644770" cy="644770"/>
            </a:xfrm>
            <a:prstGeom prst="rect">
              <a:avLst/>
            </a:prstGeom>
          </p:spPr>
        </p:pic>
        <p:sp>
          <p:nvSpPr>
            <p:cNvPr id="53" name="TextBox 52">
              <a:extLst>
                <a:ext uri="{FF2B5EF4-FFF2-40B4-BE49-F238E27FC236}">
                  <a16:creationId xmlns:a16="http://schemas.microsoft.com/office/drawing/2014/main" id="{C20C28C6-5D56-44B5-8CDC-F2D30F4A0CEC}"/>
                </a:ext>
              </a:extLst>
            </p:cNvPr>
            <p:cNvSpPr txBox="1"/>
            <p:nvPr/>
          </p:nvSpPr>
          <p:spPr>
            <a:xfrm>
              <a:off x="1121357" y="1823410"/>
              <a:ext cx="973343" cy="246221"/>
            </a:xfrm>
            <a:prstGeom prst="rect">
              <a:avLst/>
            </a:prstGeom>
            <a:noFill/>
          </p:spPr>
          <p:txBody>
            <a:bodyPr wrap="none" rtlCol="0">
              <a:spAutoFit/>
            </a:bodyPr>
            <a:lstStyle/>
            <a:p>
              <a:pPr algn="ctr"/>
              <a:r>
                <a:rPr lang="en-US" sz="1000"/>
                <a:t>Nilai </a:t>
              </a:r>
              <a:r>
                <a:rPr lang="en-US" sz="1000" i="1"/>
                <a:t>Post-test</a:t>
              </a:r>
              <a:endParaRPr lang="en-ID" sz="1000" i="1"/>
            </a:p>
          </p:txBody>
        </p:sp>
      </p:grpSp>
      <p:grpSp>
        <p:nvGrpSpPr>
          <p:cNvPr id="54" name="Group 53">
            <a:extLst>
              <a:ext uri="{FF2B5EF4-FFF2-40B4-BE49-F238E27FC236}">
                <a16:creationId xmlns:a16="http://schemas.microsoft.com/office/drawing/2014/main" id="{DFA2A6D5-74D4-49B9-A5B8-46F92A7B551B}"/>
              </a:ext>
            </a:extLst>
          </p:cNvPr>
          <p:cNvGrpSpPr/>
          <p:nvPr/>
        </p:nvGrpSpPr>
        <p:grpSpPr>
          <a:xfrm>
            <a:off x="3099499" y="3039348"/>
            <a:ext cx="978153" cy="767880"/>
            <a:chOff x="1118955" y="1301751"/>
            <a:chExt cx="978153" cy="767880"/>
          </a:xfrm>
        </p:grpSpPr>
        <p:pic>
          <p:nvPicPr>
            <p:cNvPr id="55" name="Graphic 54" descr="Theatre with solid fill">
              <a:extLst>
                <a:ext uri="{FF2B5EF4-FFF2-40B4-BE49-F238E27FC236}">
                  <a16:creationId xmlns:a16="http://schemas.microsoft.com/office/drawing/2014/main" id="{4A5254BF-16FC-4BA5-A243-7B237794803A}"/>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1285631" y="1301751"/>
              <a:ext cx="644770" cy="644770"/>
            </a:xfrm>
            <a:prstGeom prst="rect">
              <a:avLst/>
            </a:prstGeom>
          </p:spPr>
        </p:pic>
        <p:sp>
          <p:nvSpPr>
            <p:cNvPr id="56" name="TextBox 55">
              <a:extLst>
                <a:ext uri="{FF2B5EF4-FFF2-40B4-BE49-F238E27FC236}">
                  <a16:creationId xmlns:a16="http://schemas.microsoft.com/office/drawing/2014/main" id="{46320B2C-1AC2-4B5A-B12C-734F1009E7B6}"/>
                </a:ext>
              </a:extLst>
            </p:cNvPr>
            <p:cNvSpPr txBox="1"/>
            <p:nvPr/>
          </p:nvSpPr>
          <p:spPr>
            <a:xfrm>
              <a:off x="1118955" y="1823410"/>
              <a:ext cx="978153" cy="246221"/>
            </a:xfrm>
            <a:prstGeom prst="rect">
              <a:avLst/>
            </a:prstGeom>
            <a:noFill/>
          </p:spPr>
          <p:txBody>
            <a:bodyPr wrap="none" rtlCol="0">
              <a:spAutoFit/>
            </a:bodyPr>
            <a:lstStyle/>
            <a:p>
              <a:pPr algn="ctr"/>
              <a:r>
                <a:rPr lang="en-US" sz="1000" i="1"/>
                <a:t>Retention-test</a:t>
              </a:r>
              <a:endParaRPr lang="en-ID" sz="1000" i="1"/>
            </a:p>
          </p:txBody>
        </p:sp>
      </p:grpSp>
      <p:grpSp>
        <p:nvGrpSpPr>
          <p:cNvPr id="57" name="Group 56">
            <a:extLst>
              <a:ext uri="{FF2B5EF4-FFF2-40B4-BE49-F238E27FC236}">
                <a16:creationId xmlns:a16="http://schemas.microsoft.com/office/drawing/2014/main" id="{7833E95D-6B08-4A86-BAE3-E1F2B2C5D83F}"/>
              </a:ext>
            </a:extLst>
          </p:cNvPr>
          <p:cNvGrpSpPr/>
          <p:nvPr/>
        </p:nvGrpSpPr>
        <p:grpSpPr>
          <a:xfrm>
            <a:off x="1841969" y="3004529"/>
            <a:ext cx="978152" cy="921769"/>
            <a:chOff x="1118955" y="1301751"/>
            <a:chExt cx="978152" cy="921769"/>
          </a:xfrm>
        </p:grpSpPr>
        <p:pic>
          <p:nvPicPr>
            <p:cNvPr id="58" name="Graphic 57" descr="Bar chart with solid fill">
              <a:extLst>
                <a:ext uri="{FF2B5EF4-FFF2-40B4-BE49-F238E27FC236}">
                  <a16:creationId xmlns:a16="http://schemas.microsoft.com/office/drawing/2014/main" id="{050C9CC1-2E87-4A69-9919-9C1578D8F55D}"/>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285631" y="1301751"/>
              <a:ext cx="644770" cy="644770"/>
            </a:xfrm>
            <a:prstGeom prst="rect">
              <a:avLst/>
            </a:prstGeom>
          </p:spPr>
        </p:pic>
        <p:sp>
          <p:nvSpPr>
            <p:cNvPr id="59" name="TextBox 58">
              <a:extLst>
                <a:ext uri="{FF2B5EF4-FFF2-40B4-BE49-F238E27FC236}">
                  <a16:creationId xmlns:a16="http://schemas.microsoft.com/office/drawing/2014/main" id="{5E5A8F78-5D40-49EC-92F6-7E9CADB369FC}"/>
                </a:ext>
              </a:extLst>
            </p:cNvPr>
            <p:cNvSpPr txBox="1"/>
            <p:nvPr/>
          </p:nvSpPr>
          <p:spPr>
            <a:xfrm>
              <a:off x="1118955" y="1823410"/>
              <a:ext cx="978152" cy="400110"/>
            </a:xfrm>
            <a:prstGeom prst="rect">
              <a:avLst/>
            </a:prstGeom>
            <a:noFill/>
          </p:spPr>
          <p:txBody>
            <a:bodyPr wrap="none" rtlCol="0">
              <a:spAutoFit/>
            </a:bodyPr>
            <a:lstStyle/>
            <a:p>
              <a:pPr algn="ctr"/>
              <a:r>
                <a:rPr lang="en-US" sz="1000"/>
                <a:t>Nilai</a:t>
              </a:r>
              <a:br>
                <a:rPr lang="en-US" sz="1000"/>
              </a:br>
              <a:r>
                <a:rPr lang="en-US" sz="1000" i="1"/>
                <a:t>Retention-test</a:t>
              </a:r>
              <a:endParaRPr lang="en-ID" sz="1000" i="1"/>
            </a:p>
          </p:txBody>
        </p:sp>
      </p:grpSp>
      <p:cxnSp>
        <p:nvCxnSpPr>
          <p:cNvPr id="119" name="Straight Connector 118">
            <a:extLst>
              <a:ext uri="{FF2B5EF4-FFF2-40B4-BE49-F238E27FC236}">
                <a16:creationId xmlns:a16="http://schemas.microsoft.com/office/drawing/2014/main" id="{3EDDAAC0-8D05-462B-AF5B-54E710D9B94F}"/>
              </a:ext>
            </a:extLst>
          </p:cNvPr>
          <p:cNvCxnSpPr/>
          <p:nvPr/>
        </p:nvCxnSpPr>
        <p:spPr>
          <a:xfrm>
            <a:off x="1154334" y="1726704"/>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1" name="Straight Connector 120">
            <a:extLst>
              <a:ext uri="{FF2B5EF4-FFF2-40B4-BE49-F238E27FC236}">
                <a16:creationId xmlns:a16="http://schemas.microsoft.com/office/drawing/2014/main" id="{D36BCE50-7AB5-4850-91EE-384C67A334F6}"/>
              </a:ext>
            </a:extLst>
          </p:cNvPr>
          <p:cNvCxnSpPr/>
          <p:nvPr/>
        </p:nvCxnSpPr>
        <p:spPr>
          <a:xfrm>
            <a:off x="2037816" y="1722300"/>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2" name="Straight Connector 121">
            <a:extLst>
              <a:ext uri="{FF2B5EF4-FFF2-40B4-BE49-F238E27FC236}">
                <a16:creationId xmlns:a16="http://schemas.microsoft.com/office/drawing/2014/main" id="{1E9C16C6-D11C-4AD6-8161-D94E3402E031}"/>
              </a:ext>
            </a:extLst>
          </p:cNvPr>
          <p:cNvCxnSpPr/>
          <p:nvPr/>
        </p:nvCxnSpPr>
        <p:spPr>
          <a:xfrm>
            <a:off x="2999663" y="1720212"/>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3" name="Straight Connector 122">
            <a:extLst>
              <a:ext uri="{FF2B5EF4-FFF2-40B4-BE49-F238E27FC236}">
                <a16:creationId xmlns:a16="http://schemas.microsoft.com/office/drawing/2014/main" id="{3B2754A1-0CA0-4572-A7B3-47FC27E27CB5}"/>
              </a:ext>
            </a:extLst>
          </p:cNvPr>
          <p:cNvCxnSpPr/>
          <p:nvPr/>
        </p:nvCxnSpPr>
        <p:spPr>
          <a:xfrm>
            <a:off x="4114653" y="1726704"/>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4" name="Straight Connector 123">
            <a:extLst>
              <a:ext uri="{FF2B5EF4-FFF2-40B4-BE49-F238E27FC236}">
                <a16:creationId xmlns:a16="http://schemas.microsoft.com/office/drawing/2014/main" id="{147FBA1B-F4F6-401D-814B-32E6CF56C57C}"/>
              </a:ext>
            </a:extLst>
          </p:cNvPr>
          <p:cNvCxnSpPr/>
          <p:nvPr/>
        </p:nvCxnSpPr>
        <p:spPr>
          <a:xfrm>
            <a:off x="5128575" y="1713720"/>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5" name="Straight Connector 124">
            <a:extLst>
              <a:ext uri="{FF2B5EF4-FFF2-40B4-BE49-F238E27FC236}">
                <a16:creationId xmlns:a16="http://schemas.microsoft.com/office/drawing/2014/main" id="{9059AB2E-58FB-46F3-A828-C7B235DD3A62}"/>
              </a:ext>
            </a:extLst>
          </p:cNvPr>
          <p:cNvCxnSpPr/>
          <p:nvPr/>
        </p:nvCxnSpPr>
        <p:spPr>
          <a:xfrm>
            <a:off x="6241731" y="1726704"/>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6" name="Straight Connector 125">
            <a:extLst>
              <a:ext uri="{FF2B5EF4-FFF2-40B4-BE49-F238E27FC236}">
                <a16:creationId xmlns:a16="http://schemas.microsoft.com/office/drawing/2014/main" id="{6EE8807B-CE0B-4CBA-819D-ECDFE1011E6B}"/>
              </a:ext>
            </a:extLst>
          </p:cNvPr>
          <p:cNvCxnSpPr/>
          <p:nvPr/>
        </p:nvCxnSpPr>
        <p:spPr>
          <a:xfrm>
            <a:off x="7199719" y="1713720"/>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7" name="Straight Connector 126">
            <a:extLst>
              <a:ext uri="{FF2B5EF4-FFF2-40B4-BE49-F238E27FC236}">
                <a16:creationId xmlns:a16="http://schemas.microsoft.com/office/drawing/2014/main" id="{F0BA26BB-F4B2-4E2B-B09B-6110E43ECA32}"/>
              </a:ext>
            </a:extLst>
          </p:cNvPr>
          <p:cNvCxnSpPr/>
          <p:nvPr/>
        </p:nvCxnSpPr>
        <p:spPr>
          <a:xfrm>
            <a:off x="7976687" y="1717132"/>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8" name="Straight Connector 127">
            <a:extLst>
              <a:ext uri="{FF2B5EF4-FFF2-40B4-BE49-F238E27FC236}">
                <a16:creationId xmlns:a16="http://schemas.microsoft.com/office/drawing/2014/main" id="{9847F4EC-D1A7-4CFD-94EB-26034A705422}"/>
              </a:ext>
            </a:extLst>
          </p:cNvPr>
          <p:cNvCxnSpPr/>
          <p:nvPr/>
        </p:nvCxnSpPr>
        <p:spPr>
          <a:xfrm>
            <a:off x="7878628" y="3327391"/>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9" name="Straight Connector 128">
            <a:extLst>
              <a:ext uri="{FF2B5EF4-FFF2-40B4-BE49-F238E27FC236}">
                <a16:creationId xmlns:a16="http://schemas.microsoft.com/office/drawing/2014/main" id="{BA62F9C3-7D43-4381-8C6F-4BDA97C5242D}"/>
              </a:ext>
            </a:extLst>
          </p:cNvPr>
          <p:cNvCxnSpPr/>
          <p:nvPr/>
        </p:nvCxnSpPr>
        <p:spPr>
          <a:xfrm>
            <a:off x="6701345" y="3326914"/>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0" name="Straight Connector 129">
            <a:extLst>
              <a:ext uri="{FF2B5EF4-FFF2-40B4-BE49-F238E27FC236}">
                <a16:creationId xmlns:a16="http://schemas.microsoft.com/office/drawing/2014/main" id="{3BA7AB98-D72E-4723-ACC1-310F01F4B389}"/>
              </a:ext>
            </a:extLst>
          </p:cNvPr>
          <p:cNvCxnSpPr/>
          <p:nvPr/>
        </p:nvCxnSpPr>
        <p:spPr>
          <a:xfrm>
            <a:off x="5404042" y="3361733"/>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1" name="Straight Connector 130">
            <a:extLst>
              <a:ext uri="{FF2B5EF4-FFF2-40B4-BE49-F238E27FC236}">
                <a16:creationId xmlns:a16="http://schemas.microsoft.com/office/drawing/2014/main" id="{0FE10FD5-BAAA-40B7-AF1A-1A4824472BAF}"/>
              </a:ext>
            </a:extLst>
          </p:cNvPr>
          <p:cNvCxnSpPr/>
          <p:nvPr/>
        </p:nvCxnSpPr>
        <p:spPr>
          <a:xfrm>
            <a:off x="4219946" y="3361733"/>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2" name="Straight Connector 131">
            <a:extLst>
              <a:ext uri="{FF2B5EF4-FFF2-40B4-BE49-F238E27FC236}">
                <a16:creationId xmlns:a16="http://schemas.microsoft.com/office/drawing/2014/main" id="{1589D8D9-2E3F-4020-92A0-525C0A7CBE71}"/>
              </a:ext>
            </a:extLst>
          </p:cNvPr>
          <p:cNvCxnSpPr/>
          <p:nvPr/>
        </p:nvCxnSpPr>
        <p:spPr>
          <a:xfrm>
            <a:off x="2820121" y="3361733"/>
            <a:ext cx="230557"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3" name="Straight Connector 132">
            <a:extLst>
              <a:ext uri="{FF2B5EF4-FFF2-40B4-BE49-F238E27FC236}">
                <a16:creationId xmlns:a16="http://schemas.microsoft.com/office/drawing/2014/main" id="{2BCC7C57-574D-4BD6-9EA8-F464C0460E6A}"/>
              </a:ext>
            </a:extLst>
          </p:cNvPr>
          <p:cNvCxnSpPr/>
          <p:nvPr/>
        </p:nvCxnSpPr>
        <p:spPr>
          <a:xfrm>
            <a:off x="8542882" y="2360246"/>
            <a:ext cx="0" cy="453292"/>
          </a:xfrm>
          <a:prstGeom prst="line">
            <a:avLst/>
          </a:prstGeom>
        </p:spPr>
        <p:style>
          <a:lnRef idx="3">
            <a:schemeClr val="accent6"/>
          </a:lnRef>
          <a:fillRef idx="0">
            <a:schemeClr val="accent6"/>
          </a:fillRef>
          <a:effectRef idx="2">
            <a:schemeClr val="accent6"/>
          </a:effectRef>
          <a:fontRef idx="minor">
            <a:schemeClr val="tx1"/>
          </a:fontRef>
        </p:style>
      </p:cxnSp>
      <p:cxnSp>
        <p:nvCxnSpPr>
          <p:cNvPr id="135" name="Straight Connector 134">
            <a:extLst>
              <a:ext uri="{FF2B5EF4-FFF2-40B4-BE49-F238E27FC236}">
                <a16:creationId xmlns:a16="http://schemas.microsoft.com/office/drawing/2014/main" id="{AFC4254E-DA4F-4FE2-BB57-721D118F1607}"/>
              </a:ext>
            </a:extLst>
          </p:cNvPr>
          <p:cNvCxnSpPr>
            <a:cxnSpLocks/>
          </p:cNvCxnSpPr>
          <p:nvPr/>
        </p:nvCxnSpPr>
        <p:spPr>
          <a:xfrm>
            <a:off x="8542882" y="3773898"/>
            <a:ext cx="0" cy="3048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44" name="Connector: Elbow 143">
            <a:extLst>
              <a:ext uri="{FF2B5EF4-FFF2-40B4-BE49-F238E27FC236}">
                <a16:creationId xmlns:a16="http://schemas.microsoft.com/office/drawing/2014/main" id="{3EF1AE72-D7FE-4DA1-AADE-F4579CFB3A54}"/>
              </a:ext>
            </a:extLst>
          </p:cNvPr>
          <p:cNvCxnSpPr>
            <a:endCxn id="50" idx="2"/>
          </p:cNvCxnSpPr>
          <p:nvPr/>
        </p:nvCxnSpPr>
        <p:spPr>
          <a:xfrm rot="10800000">
            <a:off x="6186652" y="3776255"/>
            <a:ext cx="1525900" cy="595566"/>
          </a:xfrm>
          <a:prstGeom prst="bentConnector2">
            <a:avLst/>
          </a:prstGeom>
        </p:spPr>
        <p:style>
          <a:lnRef idx="3">
            <a:schemeClr val="accent6"/>
          </a:lnRef>
          <a:fillRef idx="0">
            <a:schemeClr val="accent6"/>
          </a:fillRef>
          <a:effectRef idx="2">
            <a:schemeClr val="accent6"/>
          </a:effectRef>
          <a:fontRef idx="minor">
            <a:schemeClr val="tx1"/>
          </a:fontRef>
        </p:style>
      </p:cxnSp>
      <p:sp>
        <p:nvSpPr>
          <p:cNvPr id="145" name="TextBox 144">
            <a:extLst>
              <a:ext uri="{FF2B5EF4-FFF2-40B4-BE49-F238E27FC236}">
                <a16:creationId xmlns:a16="http://schemas.microsoft.com/office/drawing/2014/main" id="{6D24C973-23ED-4E2C-BDB9-5C4EEE80BF27}"/>
              </a:ext>
            </a:extLst>
          </p:cNvPr>
          <p:cNvSpPr txBox="1"/>
          <p:nvPr/>
        </p:nvSpPr>
        <p:spPr>
          <a:xfrm>
            <a:off x="7796888" y="2925994"/>
            <a:ext cx="340158" cy="246221"/>
          </a:xfrm>
          <a:prstGeom prst="rect">
            <a:avLst/>
          </a:prstGeom>
          <a:noFill/>
        </p:spPr>
        <p:txBody>
          <a:bodyPr wrap="none" rtlCol="0">
            <a:spAutoFit/>
          </a:bodyPr>
          <a:lstStyle/>
          <a:p>
            <a:r>
              <a:rPr lang="en-US" sz="1000"/>
              <a:t>Ya</a:t>
            </a:r>
            <a:endParaRPr lang="en-ID" sz="1000"/>
          </a:p>
        </p:txBody>
      </p:sp>
      <p:sp>
        <p:nvSpPr>
          <p:cNvPr id="148" name="TextBox 147">
            <a:extLst>
              <a:ext uri="{FF2B5EF4-FFF2-40B4-BE49-F238E27FC236}">
                <a16:creationId xmlns:a16="http://schemas.microsoft.com/office/drawing/2014/main" id="{98416B6B-A632-496B-AC06-0FB9D0AF13D3}"/>
              </a:ext>
            </a:extLst>
          </p:cNvPr>
          <p:cNvSpPr txBox="1"/>
          <p:nvPr/>
        </p:nvSpPr>
        <p:spPr>
          <a:xfrm>
            <a:off x="7966967" y="3849051"/>
            <a:ext cx="497252" cy="246221"/>
          </a:xfrm>
          <a:prstGeom prst="rect">
            <a:avLst/>
          </a:prstGeom>
          <a:noFill/>
        </p:spPr>
        <p:txBody>
          <a:bodyPr wrap="none" rtlCol="0">
            <a:spAutoFit/>
          </a:bodyPr>
          <a:lstStyle/>
          <a:p>
            <a:r>
              <a:rPr lang="en-US" sz="1000"/>
              <a:t>Tidak</a:t>
            </a:r>
            <a:endParaRPr lang="en-ID" sz="1000"/>
          </a:p>
        </p:txBody>
      </p:sp>
      <p:sp>
        <p:nvSpPr>
          <p:cNvPr id="158" name="Rectangle 157">
            <a:extLst>
              <a:ext uri="{FF2B5EF4-FFF2-40B4-BE49-F238E27FC236}">
                <a16:creationId xmlns:a16="http://schemas.microsoft.com/office/drawing/2014/main" id="{6A5006B0-046B-4035-971A-165799F364C1}"/>
              </a:ext>
            </a:extLst>
          </p:cNvPr>
          <p:cNvSpPr/>
          <p:nvPr/>
        </p:nvSpPr>
        <p:spPr>
          <a:xfrm>
            <a:off x="215940" y="4138667"/>
            <a:ext cx="212838" cy="148492"/>
          </a:xfrm>
          <a:prstGeom prst="rect">
            <a:avLst/>
          </a:prstGeom>
          <a:solidFill>
            <a:srgbClr val="F8EAD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6" name="Rectangle 165">
            <a:extLst>
              <a:ext uri="{FF2B5EF4-FFF2-40B4-BE49-F238E27FC236}">
                <a16:creationId xmlns:a16="http://schemas.microsoft.com/office/drawing/2014/main" id="{ED09367A-BA4E-4760-99FB-325D086DC34B}"/>
              </a:ext>
            </a:extLst>
          </p:cNvPr>
          <p:cNvSpPr/>
          <p:nvPr/>
        </p:nvSpPr>
        <p:spPr>
          <a:xfrm>
            <a:off x="215940" y="4404980"/>
            <a:ext cx="212838" cy="148492"/>
          </a:xfrm>
          <a:prstGeom prst="rect">
            <a:avLst/>
          </a:prstGeom>
          <a:solidFill>
            <a:srgbClr val="FFCD2F"/>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2F4AB7FD-A815-4C89-A67D-75BD6EAF9395}"/>
              </a:ext>
            </a:extLst>
          </p:cNvPr>
          <p:cNvSpPr/>
          <p:nvPr/>
        </p:nvSpPr>
        <p:spPr>
          <a:xfrm>
            <a:off x="223650" y="4671293"/>
            <a:ext cx="212838" cy="148492"/>
          </a:xfrm>
          <a:prstGeom prst="rect">
            <a:avLst/>
          </a:prstGeom>
          <a:solidFill>
            <a:srgbClr val="92EAEE"/>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5" name="TextBox 164">
            <a:extLst>
              <a:ext uri="{FF2B5EF4-FFF2-40B4-BE49-F238E27FC236}">
                <a16:creationId xmlns:a16="http://schemas.microsoft.com/office/drawing/2014/main" id="{1327D820-A57B-4823-9D95-485621440B4C}"/>
              </a:ext>
            </a:extLst>
          </p:cNvPr>
          <p:cNvSpPr txBox="1"/>
          <p:nvPr/>
        </p:nvSpPr>
        <p:spPr>
          <a:xfrm>
            <a:off x="507441" y="4105191"/>
            <a:ext cx="1423788" cy="215444"/>
          </a:xfrm>
          <a:prstGeom prst="rect">
            <a:avLst/>
          </a:prstGeom>
          <a:noFill/>
        </p:spPr>
        <p:txBody>
          <a:bodyPr wrap="none" rtlCol="0">
            <a:spAutoFit/>
          </a:bodyPr>
          <a:lstStyle/>
          <a:p>
            <a:r>
              <a:rPr lang="en-US" sz="800"/>
              <a:t>Eksperimen tahap pertama</a:t>
            </a:r>
            <a:endParaRPr lang="en-ID" sz="800"/>
          </a:p>
        </p:txBody>
      </p:sp>
      <p:sp>
        <p:nvSpPr>
          <p:cNvPr id="169" name="TextBox 168">
            <a:extLst>
              <a:ext uri="{FF2B5EF4-FFF2-40B4-BE49-F238E27FC236}">
                <a16:creationId xmlns:a16="http://schemas.microsoft.com/office/drawing/2014/main" id="{31FE290E-4DAF-45F3-92A6-506828E02921}"/>
              </a:ext>
            </a:extLst>
          </p:cNvPr>
          <p:cNvSpPr txBox="1"/>
          <p:nvPr/>
        </p:nvSpPr>
        <p:spPr>
          <a:xfrm>
            <a:off x="506455" y="4384736"/>
            <a:ext cx="1327608" cy="215444"/>
          </a:xfrm>
          <a:prstGeom prst="rect">
            <a:avLst/>
          </a:prstGeom>
          <a:noFill/>
        </p:spPr>
        <p:txBody>
          <a:bodyPr wrap="none" rtlCol="0">
            <a:spAutoFit/>
          </a:bodyPr>
          <a:lstStyle/>
          <a:p>
            <a:r>
              <a:rPr lang="en-US" sz="800"/>
              <a:t>Eksperimen tahap kedua</a:t>
            </a:r>
            <a:endParaRPr lang="en-ID" sz="800"/>
          </a:p>
        </p:txBody>
      </p:sp>
      <p:sp>
        <p:nvSpPr>
          <p:cNvPr id="170" name="TextBox 169">
            <a:extLst>
              <a:ext uri="{FF2B5EF4-FFF2-40B4-BE49-F238E27FC236}">
                <a16:creationId xmlns:a16="http://schemas.microsoft.com/office/drawing/2014/main" id="{DDDCE4A6-882E-4776-9D95-DBF3CE0BFA6D}"/>
              </a:ext>
            </a:extLst>
          </p:cNvPr>
          <p:cNvSpPr txBox="1"/>
          <p:nvPr/>
        </p:nvSpPr>
        <p:spPr>
          <a:xfrm>
            <a:off x="508258" y="4629879"/>
            <a:ext cx="1321196" cy="215444"/>
          </a:xfrm>
          <a:prstGeom prst="rect">
            <a:avLst/>
          </a:prstGeom>
          <a:noFill/>
        </p:spPr>
        <p:txBody>
          <a:bodyPr wrap="none" rtlCol="0">
            <a:spAutoFit/>
          </a:bodyPr>
          <a:lstStyle/>
          <a:p>
            <a:r>
              <a:rPr lang="en-US" sz="800"/>
              <a:t>Eksperimen tahap ketiga</a:t>
            </a:r>
            <a:endParaRPr lang="en-ID" sz="800"/>
          </a:p>
        </p:txBody>
      </p:sp>
    </p:spTree>
    <p:extLst>
      <p:ext uri="{BB962C8B-B14F-4D97-AF65-F5344CB8AC3E}">
        <p14:creationId xmlns:p14="http://schemas.microsoft.com/office/powerpoint/2010/main" val="4051644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17;p32">
            <a:extLst>
              <a:ext uri="{FF2B5EF4-FFF2-40B4-BE49-F238E27FC236}">
                <a16:creationId xmlns:a16="http://schemas.microsoft.com/office/drawing/2014/main" id="{E5A7184C-A2C2-422A-B2D2-0F1B4DF4131F}"/>
              </a:ext>
            </a:extLst>
          </p:cNvPr>
          <p:cNvSpPr txBox="1">
            <a:spLocks/>
          </p:cNvSpPr>
          <p:nvPr/>
        </p:nvSpPr>
        <p:spPr>
          <a:xfrm>
            <a:off x="2325257" y="194933"/>
            <a:ext cx="4772280" cy="5370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2800" b="1">
                <a:latin typeface="Raleway" pitchFamily="2" charset="0"/>
              </a:rPr>
              <a:t>ALUR PENGOLAHAN DATA</a:t>
            </a:r>
            <a:endParaRPr lang="en-ID" sz="2800" b="1" dirty="0">
              <a:latin typeface="Raleway" pitchFamily="2" charset="0"/>
            </a:endParaRPr>
          </a:p>
        </p:txBody>
      </p:sp>
      <p:pic>
        <p:nvPicPr>
          <p:cNvPr id="7" name="Graphic 6" descr="Users with solid fill">
            <a:extLst>
              <a:ext uri="{FF2B5EF4-FFF2-40B4-BE49-F238E27FC236}">
                <a16:creationId xmlns:a16="http://schemas.microsoft.com/office/drawing/2014/main" id="{3E936BA3-573C-4B58-8BDA-BC1B5684B6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153" y="1450241"/>
            <a:ext cx="590063" cy="590063"/>
          </a:xfrm>
          <a:prstGeom prst="rect">
            <a:avLst/>
          </a:prstGeom>
        </p:spPr>
      </p:pic>
      <p:pic>
        <p:nvPicPr>
          <p:cNvPr id="9" name="Graphic 8" descr="Newspaper with solid fill">
            <a:extLst>
              <a:ext uri="{FF2B5EF4-FFF2-40B4-BE49-F238E27FC236}">
                <a16:creationId xmlns:a16="http://schemas.microsoft.com/office/drawing/2014/main" id="{8A8C326B-5B37-4DE4-8C2B-A7B37815A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3816" y="1450241"/>
            <a:ext cx="590400" cy="590400"/>
          </a:xfrm>
          <a:prstGeom prst="rect">
            <a:avLst/>
          </a:prstGeom>
        </p:spPr>
      </p:pic>
      <p:pic>
        <p:nvPicPr>
          <p:cNvPr id="11" name="Graphic 10" descr="Books on shelf with solid fill">
            <a:extLst>
              <a:ext uri="{FF2B5EF4-FFF2-40B4-BE49-F238E27FC236}">
                <a16:creationId xmlns:a16="http://schemas.microsoft.com/office/drawing/2014/main" id="{6ECE7284-792E-4D99-AAB3-5B9B7922A2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5897" y="1450393"/>
            <a:ext cx="590400" cy="590400"/>
          </a:xfrm>
          <a:prstGeom prst="rect">
            <a:avLst/>
          </a:prstGeom>
        </p:spPr>
      </p:pic>
      <p:pic>
        <p:nvPicPr>
          <p:cNvPr id="12" name="Graphic 11" descr="Newspaper with solid fill">
            <a:extLst>
              <a:ext uri="{FF2B5EF4-FFF2-40B4-BE49-F238E27FC236}">
                <a16:creationId xmlns:a16="http://schemas.microsoft.com/office/drawing/2014/main" id="{47ECAA2F-C284-48C2-9508-645A820FA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2665" y="1444605"/>
            <a:ext cx="590400" cy="590400"/>
          </a:xfrm>
          <a:prstGeom prst="rect">
            <a:avLst/>
          </a:prstGeom>
        </p:spPr>
      </p:pic>
      <p:pic>
        <p:nvPicPr>
          <p:cNvPr id="13" name="Graphic 12" descr="Books on shelf with solid fill">
            <a:extLst>
              <a:ext uri="{FF2B5EF4-FFF2-40B4-BE49-F238E27FC236}">
                <a16:creationId xmlns:a16="http://schemas.microsoft.com/office/drawing/2014/main" id="{7E1416F7-385A-4E21-A9BF-C185AB4404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4530" y="1444605"/>
            <a:ext cx="590400" cy="590400"/>
          </a:xfrm>
          <a:prstGeom prst="rect">
            <a:avLst/>
          </a:prstGeom>
        </p:spPr>
      </p:pic>
      <p:pic>
        <p:nvPicPr>
          <p:cNvPr id="14" name="Graphic 13" descr="Newspaper with solid fill">
            <a:extLst>
              <a:ext uri="{FF2B5EF4-FFF2-40B4-BE49-F238E27FC236}">
                <a16:creationId xmlns:a16="http://schemas.microsoft.com/office/drawing/2014/main" id="{73DABA1F-CBFA-49B6-8584-A3E7A4FFB8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3816" y="3431441"/>
            <a:ext cx="590400" cy="590400"/>
          </a:xfrm>
          <a:prstGeom prst="rect">
            <a:avLst/>
          </a:prstGeom>
        </p:spPr>
      </p:pic>
      <p:pic>
        <p:nvPicPr>
          <p:cNvPr id="15" name="Graphic 14" descr="Books on shelf with solid fill">
            <a:extLst>
              <a:ext uri="{FF2B5EF4-FFF2-40B4-BE49-F238E27FC236}">
                <a16:creationId xmlns:a16="http://schemas.microsoft.com/office/drawing/2014/main" id="{5DDBD9E9-D47C-4649-ABB3-A9D5AED5E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5897" y="3427550"/>
            <a:ext cx="590400" cy="590400"/>
          </a:xfrm>
          <a:prstGeom prst="rect">
            <a:avLst/>
          </a:prstGeom>
        </p:spPr>
      </p:pic>
      <p:pic>
        <p:nvPicPr>
          <p:cNvPr id="16" name="Graphic 15" descr="Newspaper with solid fill">
            <a:extLst>
              <a:ext uri="{FF2B5EF4-FFF2-40B4-BE49-F238E27FC236}">
                <a16:creationId xmlns:a16="http://schemas.microsoft.com/office/drawing/2014/main" id="{7E9FA335-E495-4040-9B5E-84F55BB350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6497" y="3427550"/>
            <a:ext cx="590400" cy="590400"/>
          </a:xfrm>
          <a:prstGeom prst="rect">
            <a:avLst/>
          </a:prstGeom>
        </p:spPr>
      </p:pic>
      <p:pic>
        <p:nvPicPr>
          <p:cNvPr id="17" name="Graphic 16" descr="Books on shelf with solid fill">
            <a:extLst>
              <a:ext uri="{FF2B5EF4-FFF2-40B4-BE49-F238E27FC236}">
                <a16:creationId xmlns:a16="http://schemas.microsoft.com/office/drawing/2014/main" id="{7C976602-D57C-4A80-8013-FF51E58FA2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4530" y="3430144"/>
            <a:ext cx="590400" cy="590400"/>
          </a:xfrm>
          <a:prstGeom prst="rect">
            <a:avLst/>
          </a:prstGeom>
        </p:spPr>
      </p:pic>
      <p:sp>
        <p:nvSpPr>
          <p:cNvPr id="18" name="TextBox 17">
            <a:extLst>
              <a:ext uri="{FF2B5EF4-FFF2-40B4-BE49-F238E27FC236}">
                <a16:creationId xmlns:a16="http://schemas.microsoft.com/office/drawing/2014/main" id="{FD6FEAB5-0E80-40D1-A1AA-62D641956F1A}"/>
              </a:ext>
            </a:extLst>
          </p:cNvPr>
          <p:cNvSpPr txBox="1"/>
          <p:nvPr/>
        </p:nvSpPr>
        <p:spPr>
          <a:xfrm>
            <a:off x="622864" y="2040304"/>
            <a:ext cx="1024639" cy="369332"/>
          </a:xfrm>
          <a:prstGeom prst="rect">
            <a:avLst/>
          </a:prstGeom>
          <a:noFill/>
        </p:spPr>
        <p:txBody>
          <a:bodyPr wrap="none" rtlCol="0">
            <a:spAutoFit/>
          </a:bodyPr>
          <a:lstStyle/>
          <a:p>
            <a:pPr algn="ctr"/>
            <a:r>
              <a:rPr lang="en-US" sz="900"/>
              <a:t>Data kelompok</a:t>
            </a:r>
            <a:br>
              <a:rPr lang="en-US" sz="900"/>
            </a:br>
            <a:r>
              <a:rPr lang="en-US" sz="900"/>
              <a:t>belajar SQLearn</a:t>
            </a:r>
            <a:endParaRPr lang="en-ID" sz="900"/>
          </a:p>
        </p:txBody>
      </p:sp>
      <p:sp>
        <p:nvSpPr>
          <p:cNvPr id="20" name="TextBox 19">
            <a:extLst>
              <a:ext uri="{FF2B5EF4-FFF2-40B4-BE49-F238E27FC236}">
                <a16:creationId xmlns:a16="http://schemas.microsoft.com/office/drawing/2014/main" id="{A1BF4C7D-E934-44E1-8025-A90DBED15E71}"/>
              </a:ext>
            </a:extLst>
          </p:cNvPr>
          <p:cNvSpPr txBox="1"/>
          <p:nvPr/>
        </p:nvSpPr>
        <p:spPr>
          <a:xfrm>
            <a:off x="1927551" y="2048608"/>
            <a:ext cx="1306768" cy="369332"/>
          </a:xfrm>
          <a:prstGeom prst="rect">
            <a:avLst/>
          </a:prstGeom>
          <a:noFill/>
        </p:spPr>
        <p:txBody>
          <a:bodyPr wrap="none" rtlCol="0">
            <a:spAutoFit/>
          </a:bodyPr>
          <a:lstStyle/>
          <a:p>
            <a:pPr algn="ctr"/>
            <a:r>
              <a:rPr lang="en-US" sz="900"/>
              <a:t>Hitungan rata-rata</a:t>
            </a:r>
            <a:br>
              <a:rPr lang="en-US" sz="900"/>
            </a:br>
            <a:r>
              <a:rPr lang="en-US" sz="900" i="1"/>
              <a:t>Mid-test </a:t>
            </a:r>
            <a:r>
              <a:rPr lang="en-US" sz="900"/>
              <a:t>dan </a:t>
            </a:r>
            <a:r>
              <a:rPr lang="en-US" sz="900" i="1"/>
              <a:t>Post-test</a:t>
            </a:r>
            <a:endParaRPr lang="en-ID" sz="900"/>
          </a:p>
        </p:txBody>
      </p:sp>
      <p:sp>
        <p:nvSpPr>
          <p:cNvPr id="21" name="TextBox 20">
            <a:extLst>
              <a:ext uri="{FF2B5EF4-FFF2-40B4-BE49-F238E27FC236}">
                <a16:creationId xmlns:a16="http://schemas.microsoft.com/office/drawing/2014/main" id="{E5980952-E5B6-4C14-BFE1-5DC9F822BE54}"/>
              </a:ext>
            </a:extLst>
          </p:cNvPr>
          <p:cNvSpPr txBox="1"/>
          <p:nvPr/>
        </p:nvSpPr>
        <p:spPr>
          <a:xfrm>
            <a:off x="3397713" y="2048608"/>
            <a:ext cx="1306768" cy="369332"/>
          </a:xfrm>
          <a:prstGeom prst="rect">
            <a:avLst/>
          </a:prstGeom>
          <a:noFill/>
        </p:spPr>
        <p:txBody>
          <a:bodyPr wrap="none" rtlCol="0">
            <a:spAutoFit/>
          </a:bodyPr>
          <a:lstStyle/>
          <a:p>
            <a:pPr algn="ctr"/>
            <a:r>
              <a:rPr lang="en-US" sz="900"/>
              <a:t>Nilai rata-rata</a:t>
            </a:r>
            <a:br>
              <a:rPr lang="en-US" sz="900"/>
            </a:br>
            <a:r>
              <a:rPr lang="en-US" sz="900" i="1"/>
              <a:t>Mid-test </a:t>
            </a:r>
            <a:r>
              <a:rPr lang="en-US" sz="900"/>
              <a:t>dan </a:t>
            </a:r>
            <a:r>
              <a:rPr lang="en-US" sz="900" i="1"/>
              <a:t>Post-test</a:t>
            </a:r>
            <a:endParaRPr lang="en-ID" sz="900"/>
          </a:p>
        </p:txBody>
      </p:sp>
      <p:sp>
        <p:nvSpPr>
          <p:cNvPr id="22" name="TextBox 21">
            <a:extLst>
              <a:ext uri="{FF2B5EF4-FFF2-40B4-BE49-F238E27FC236}">
                <a16:creationId xmlns:a16="http://schemas.microsoft.com/office/drawing/2014/main" id="{153E1B60-B233-4A0F-BFD4-14CBF9599D14}"/>
              </a:ext>
            </a:extLst>
          </p:cNvPr>
          <p:cNvSpPr txBox="1"/>
          <p:nvPr/>
        </p:nvSpPr>
        <p:spPr>
          <a:xfrm>
            <a:off x="4797705" y="2048549"/>
            <a:ext cx="1159292" cy="507831"/>
          </a:xfrm>
          <a:prstGeom prst="rect">
            <a:avLst/>
          </a:prstGeom>
          <a:noFill/>
        </p:spPr>
        <p:txBody>
          <a:bodyPr wrap="none" rtlCol="0">
            <a:spAutoFit/>
          </a:bodyPr>
          <a:lstStyle/>
          <a:p>
            <a:pPr algn="ctr"/>
            <a:r>
              <a:rPr lang="en-US" sz="900"/>
              <a:t>Olah data </a:t>
            </a:r>
            <a:r>
              <a:rPr lang="en-US" sz="900" i="1"/>
              <a:t>Mid-test </a:t>
            </a:r>
            <a:br>
              <a:rPr lang="en-US" sz="900" i="1"/>
            </a:br>
            <a:r>
              <a:rPr lang="en-US" sz="900"/>
              <a:t>dan </a:t>
            </a:r>
            <a:r>
              <a:rPr lang="en-US" sz="900" i="1"/>
              <a:t>Post-test</a:t>
            </a:r>
            <a:br>
              <a:rPr lang="en-US" sz="900" i="1"/>
            </a:br>
            <a:r>
              <a:rPr lang="en-US" sz="900"/>
              <a:t>dengan</a:t>
            </a:r>
            <a:r>
              <a:rPr lang="en-US" sz="900" i="1"/>
              <a:t> ANOVA</a:t>
            </a:r>
            <a:endParaRPr lang="en-ID" sz="900"/>
          </a:p>
        </p:txBody>
      </p:sp>
      <p:sp>
        <p:nvSpPr>
          <p:cNvPr id="23" name="TextBox 22">
            <a:extLst>
              <a:ext uri="{FF2B5EF4-FFF2-40B4-BE49-F238E27FC236}">
                <a16:creationId xmlns:a16="http://schemas.microsoft.com/office/drawing/2014/main" id="{EF7A6499-26D4-4170-90B0-643972B33C6A}"/>
              </a:ext>
            </a:extLst>
          </p:cNvPr>
          <p:cNvSpPr txBox="1"/>
          <p:nvPr/>
        </p:nvSpPr>
        <p:spPr>
          <a:xfrm>
            <a:off x="5956997" y="2035005"/>
            <a:ext cx="1306768" cy="369332"/>
          </a:xfrm>
          <a:prstGeom prst="rect">
            <a:avLst/>
          </a:prstGeom>
          <a:noFill/>
        </p:spPr>
        <p:txBody>
          <a:bodyPr wrap="none" rtlCol="0">
            <a:spAutoFit/>
          </a:bodyPr>
          <a:lstStyle/>
          <a:p>
            <a:pPr algn="ctr"/>
            <a:r>
              <a:rPr lang="en-US" sz="900"/>
              <a:t>Nilai signifikansi</a:t>
            </a:r>
            <a:br>
              <a:rPr lang="en-US" sz="900"/>
            </a:br>
            <a:r>
              <a:rPr lang="en-US" sz="900" i="1"/>
              <a:t>Mid-test </a:t>
            </a:r>
            <a:r>
              <a:rPr lang="en-US" sz="900"/>
              <a:t>dan </a:t>
            </a:r>
            <a:r>
              <a:rPr lang="en-US" sz="900" i="1"/>
              <a:t>Post-test</a:t>
            </a:r>
            <a:endParaRPr lang="en-ID" sz="900"/>
          </a:p>
        </p:txBody>
      </p:sp>
      <p:sp>
        <p:nvSpPr>
          <p:cNvPr id="24" name="TextBox 23">
            <a:extLst>
              <a:ext uri="{FF2B5EF4-FFF2-40B4-BE49-F238E27FC236}">
                <a16:creationId xmlns:a16="http://schemas.microsoft.com/office/drawing/2014/main" id="{047F5538-31D3-43C6-A7C0-763B63C52400}"/>
              </a:ext>
            </a:extLst>
          </p:cNvPr>
          <p:cNvSpPr txBox="1"/>
          <p:nvPr/>
        </p:nvSpPr>
        <p:spPr>
          <a:xfrm>
            <a:off x="1796105" y="4123592"/>
            <a:ext cx="1569661" cy="369332"/>
          </a:xfrm>
          <a:prstGeom prst="rect">
            <a:avLst/>
          </a:prstGeom>
          <a:noFill/>
        </p:spPr>
        <p:txBody>
          <a:bodyPr wrap="none" rtlCol="0">
            <a:spAutoFit/>
          </a:bodyPr>
          <a:lstStyle/>
          <a:p>
            <a:pPr algn="ctr"/>
            <a:r>
              <a:rPr lang="en-US" sz="900"/>
              <a:t>Hitungan rata-rata</a:t>
            </a:r>
            <a:br>
              <a:rPr lang="en-US" sz="900"/>
            </a:br>
            <a:r>
              <a:rPr lang="en-US" sz="900" i="1"/>
              <a:t>Mid-test </a:t>
            </a:r>
            <a:r>
              <a:rPr lang="en-US" sz="900"/>
              <a:t>dan </a:t>
            </a:r>
            <a:r>
              <a:rPr lang="en-US" sz="900" i="1"/>
              <a:t>Retention-test</a:t>
            </a:r>
            <a:endParaRPr lang="en-ID" sz="900"/>
          </a:p>
        </p:txBody>
      </p:sp>
      <p:sp>
        <p:nvSpPr>
          <p:cNvPr id="25" name="TextBox 24">
            <a:extLst>
              <a:ext uri="{FF2B5EF4-FFF2-40B4-BE49-F238E27FC236}">
                <a16:creationId xmlns:a16="http://schemas.microsoft.com/office/drawing/2014/main" id="{83EB1B32-B102-4783-BD84-27A5EA9AFFF8}"/>
              </a:ext>
            </a:extLst>
          </p:cNvPr>
          <p:cNvSpPr txBox="1"/>
          <p:nvPr/>
        </p:nvSpPr>
        <p:spPr>
          <a:xfrm>
            <a:off x="3599691" y="4123592"/>
            <a:ext cx="902812" cy="507831"/>
          </a:xfrm>
          <a:prstGeom prst="rect">
            <a:avLst/>
          </a:prstGeom>
          <a:noFill/>
        </p:spPr>
        <p:txBody>
          <a:bodyPr wrap="none" rtlCol="0">
            <a:spAutoFit/>
          </a:bodyPr>
          <a:lstStyle/>
          <a:p>
            <a:pPr algn="ctr"/>
            <a:r>
              <a:rPr lang="en-US" sz="900"/>
              <a:t>Nilai rata-rata</a:t>
            </a:r>
            <a:br>
              <a:rPr lang="en-US" sz="900"/>
            </a:br>
            <a:r>
              <a:rPr lang="en-US" sz="900" i="1"/>
              <a:t>Mid-test </a:t>
            </a:r>
            <a:r>
              <a:rPr lang="en-US" sz="900"/>
              <a:t>dan </a:t>
            </a:r>
            <a:br>
              <a:rPr lang="en-US" sz="900"/>
            </a:br>
            <a:r>
              <a:rPr lang="en-US" sz="900" i="1"/>
              <a:t>Retention-test</a:t>
            </a:r>
            <a:endParaRPr lang="en-ID" sz="900"/>
          </a:p>
        </p:txBody>
      </p:sp>
      <p:sp>
        <p:nvSpPr>
          <p:cNvPr id="26" name="TextBox 25">
            <a:extLst>
              <a:ext uri="{FF2B5EF4-FFF2-40B4-BE49-F238E27FC236}">
                <a16:creationId xmlns:a16="http://schemas.microsoft.com/office/drawing/2014/main" id="{DFE19710-3BF2-4C1F-BCB0-BBE03FB3C485}"/>
              </a:ext>
            </a:extLst>
          </p:cNvPr>
          <p:cNvSpPr txBox="1"/>
          <p:nvPr/>
        </p:nvSpPr>
        <p:spPr>
          <a:xfrm>
            <a:off x="4797705" y="4123591"/>
            <a:ext cx="1159292" cy="507831"/>
          </a:xfrm>
          <a:prstGeom prst="rect">
            <a:avLst/>
          </a:prstGeom>
          <a:noFill/>
        </p:spPr>
        <p:txBody>
          <a:bodyPr wrap="none" rtlCol="0">
            <a:spAutoFit/>
          </a:bodyPr>
          <a:lstStyle/>
          <a:p>
            <a:pPr algn="ctr"/>
            <a:r>
              <a:rPr lang="en-US" sz="900"/>
              <a:t>Olah data </a:t>
            </a:r>
            <a:r>
              <a:rPr lang="en-US" sz="900" i="1"/>
              <a:t>Mid-test </a:t>
            </a:r>
            <a:br>
              <a:rPr lang="en-US" sz="900" i="1"/>
            </a:br>
            <a:r>
              <a:rPr lang="en-US" sz="900"/>
              <a:t>dan </a:t>
            </a:r>
            <a:r>
              <a:rPr lang="en-US" sz="900" i="1"/>
              <a:t>Retention-test</a:t>
            </a:r>
            <a:br>
              <a:rPr lang="en-US" sz="900" i="1"/>
            </a:br>
            <a:r>
              <a:rPr lang="en-US" sz="900"/>
              <a:t>dengan</a:t>
            </a:r>
            <a:r>
              <a:rPr lang="en-US" sz="900" i="1"/>
              <a:t> ANOVA</a:t>
            </a:r>
            <a:endParaRPr lang="en-ID" sz="900"/>
          </a:p>
        </p:txBody>
      </p:sp>
      <p:sp>
        <p:nvSpPr>
          <p:cNvPr id="27" name="TextBox 26">
            <a:extLst>
              <a:ext uri="{FF2B5EF4-FFF2-40B4-BE49-F238E27FC236}">
                <a16:creationId xmlns:a16="http://schemas.microsoft.com/office/drawing/2014/main" id="{7BC7AD99-56A0-43A2-833B-5F00C723F13A}"/>
              </a:ext>
            </a:extLst>
          </p:cNvPr>
          <p:cNvSpPr txBox="1"/>
          <p:nvPr/>
        </p:nvSpPr>
        <p:spPr>
          <a:xfrm>
            <a:off x="5907126" y="4123592"/>
            <a:ext cx="1569661" cy="369332"/>
          </a:xfrm>
          <a:prstGeom prst="rect">
            <a:avLst/>
          </a:prstGeom>
          <a:noFill/>
        </p:spPr>
        <p:txBody>
          <a:bodyPr wrap="none" rtlCol="0">
            <a:spAutoFit/>
          </a:bodyPr>
          <a:lstStyle/>
          <a:p>
            <a:pPr algn="ctr"/>
            <a:r>
              <a:rPr lang="en-US" sz="900"/>
              <a:t>Nilai signifikansi</a:t>
            </a:r>
            <a:br>
              <a:rPr lang="en-US" sz="900"/>
            </a:br>
            <a:r>
              <a:rPr lang="en-US" sz="900" i="1"/>
              <a:t>Mid-test </a:t>
            </a:r>
            <a:r>
              <a:rPr lang="en-US" sz="900"/>
              <a:t>dan </a:t>
            </a:r>
            <a:r>
              <a:rPr lang="en-US" sz="900" i="1"/>
              <a:t>Retention-test</a:t>
            </a:r>
            <a:endParaRPr lang="en-ID" sz="900"/>
          </a:p>
        </p:txBody>
      </p:sp>
      <p:pic>
        <p:nvPicPr>
          <p:cNvPr id="29" name="Graphic 28" descr="Checklist with solid fill">
            <a:extLst>
              <a:ext uri="{FF2B5EF4-FFF2-40B4-BE49-F238E27FC236}">
                <a16:creationId xmlns:a16="http://schemas.microsoft.com/office/drawing/2014/main" id="{E6284958-3F47-4CE1-8EC5-02C02DACF1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20383" y="2527016"/>
            <a:ext cx="590400" cy="590400"/>
          </a:xfrm>
          <a:prstGeom prst="rect">
            <a:avLst/>
          </a:prstGeom>
        </p:spPr>
      </p:pic>
      <p:sp>
        <p:nvSpPr>
          <p:cNvPr id="30" name="TextBox 29">
            <a:extLst>
              <a:ext uri="{FF2B5EF4-FFF2-40B4-BE49-F238E27FC236}">
                <a16:creationId xmlns:a16="http://schemas.microsoft.com/office/drawing/2014/main" id="{C3FABE7B-BE07-4108-91FE-F1FBB531A79F}"/>
              </a:ext>
            </a:extLst>
          </p:cNvPr>
          <p:cNvSpPr txBox="1"/>
          <p:nvPr/>
        </p:nvSpPr>
        <p:spPr>
          <a:xfrm>
            <a:off x="7421886" y="3158474"/>
            <a:ext cx="787395" cy="230832"/>
          </a:xfrm>
          <a:prstGeom prst="rect">
            <a:avLst/>
          </a:prstGeom>
          <a:noFill/>
        </p:spPr>
        <p:txBody>
          <a:bodyPr wrap="none" rtlCol="0">
            <a:spAutoFit/>
          </a:bodyPr>
          <a:lstStyle/>
          <a:p>
            <a:pPr algn="ctr"/>
            <a:r>
              <a:rPr lang="en-US" sz="900"/>
              <a:t>Kesimpulan</a:t>
            </a:r>
            <a:endParaRPr lang="en-ID" sz="900"/>
          </a:p>
        </p:txBody>
      </p:sp>
      <p:cxnSp>
        <p:nvCxnSpPr>
          <p:cNvPr id="38" name="Connector: Elbow 37">
            <a:extLst>
              <a:ext uri="{FF2B5EF4-FFF2-40B4-BE49-F238E27FC236}">
                <a16:creationId xmlns:a16="http://schemas.microsoft.com/office/drawing/2014/main" id="{D3F1438D-C2F3-4984-891C-B78640FEC019}"/>
              </a:ext>
            </a:extLst>
          </p:cNvPr>
          <p:cNvCxnSpPr>
            <a:stCxn id="18" idx="2"/>
            <a:endCxn id="14" idx="1"/>
          </p:cNvCxnSpPr>
          <p:nvPr/>
        </p:nvCxnSpPr>
        <p:spPr>
          <a:xfrm rot="16200000" flipH="1">
            <a:off x="1055998" y="2488822"/>
            <a:ext cx="1317005" cy="1158632"/>
          </a:xfrm>
          <a:prstGeom prst="bentConnector2">
            <a:avLst/>
          </a:prstGeom>
          <a:ln/>
        </p:spPr>
        <p:style>
          <a:lnRef idx="3">
            <a:schemeClr val="accent6"/>
          </a:lnRef>
          <a:fillRef idx="0">
            <a:schemeClr val="accent6"/>
          </a:fillRef>
          <a:effectRef idx="2">
            <a:schemeClr val="accent6"/>
          </a:effectRef>
          <a:fontRef idx="minor">
            <a:schemeClr val="tx1"/>
          </a:fontRef>
        </p:style>
      </p:cxnSp>
      <p:cxnSp>
        <p:nvCxnSpPr>
          <p:cNvPr id="40" name="Straight Connector 39">
            <a:extLst>
              <a:ext uri="{FF2B5EF4-FFF2-40B4-BE49-F238E27FC236}">
                <a16:creationId xmlns:a16="http://schemas.microsoft.com/office/drawing/2014/main" id="{591362D3-2708-4586-979A-BC7CC1DF7DCC}"/>
              </a:ext>
            </a:extLst>
          </p:cNvPr>
          <p:cNvCxnSpPr>
            <a:stCxn id="14" idx="3"/>
            <a:endCxn id="15" idx="1"/>
          </p:cNvCxnSpPr>
          <p:nvPr/>
        </p:nvCxnSpPr>
        <p:spPr>
          <a:xfrm flipV="1">
            <a:off x="2884216" y="3722750"/>
            <a:ext cx="871681" cy="3891"/>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42" name="Straight Connector 41">
            <a:extLst>
              <a:ext uri="{FF2B5EF4-FFF2-40B4-BE49-F238E27FC236}">
                <a16:creationId xmlns:a16="http://schemas.microsoft.com/office/drawing/2014/main" id="{A2951014-FAEC-4213-8F30-2D370FA93241}"/>
              </a:ext>
            </a:extLst>
          </p:cNvPr>
          <p:cNvCxnSpPr>
            <a:stCxn id="15" idx="3"/>
            <a:endCxn id="16" idx="1"/>
          </p:cNvCxnSpPr>
          <p:nvPr/>
        </p:nvCxnSpPr>
        <p:spPr>
          <a:xfrm>
            <a:off x="4346297" y="3722750"/>
            <a:ext cx="730200"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44" name="Straight Connector 43">
            <a:extLst>
              <a:ext uri="{FF2B5EF4-FFF2-40B4-BE49-F238E27FC236}">
                <a16:creationId xmlns:a16="http://schemas.microsoft.com/office/drawing/2014/main" id="{71CFE70D-56E3-47AF-ADC8-20A59AEEEAAF}"/>
              </a:ext>
            </a:extLst>
          </p:cNvPr>
          <p:cNvCxnSpPr>
            <a:stCxn id="16" idx="3"/>
            <a:endCxn id="17" idx="1"/>
          </p:cNvCxnSpPr>
          <p:nvPr/>
        </p:nvCxnSpPr>
        <p:spPr>
          <a:xfrm>
            <a:off x="5666897" y="3722750"/>
            <a:ext cx="647633" cy="2594"/>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48" name="Straight Connector 47">
            <a:extLst>
              <a:ext uri="{FF2B5EF4-FFF2-40B4-BE49-F238E27FC236}">
                <a16:creationId xmlns:a16="http://schemas.microsoft.com/office/drawing/2014/main" id="{747BD1AE-ECD8-4A80-9F1E-4013ECAE2813}"/>
              </a:ext>
            </a:extLst>
          </p:cNvPr>
          <p:cNvCxnSpPr>
            <a:stCxn id="7" idx="3"/>
            <a:endCxn id="9" idx="1"/>
          </p:cNvCxnSpPr>
          <p:nvPr/>
        </p:nvCxnSpPr>
        <p:spPr>
          <a:xfrm>
            <a:off x="1430216" y="1745273"/>
            <a:ext cx="863600" cy="168"/>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50" name="Straight Connector 49">
            <a:extLst>
              <a:ext uri="{FF2B5EF4-FFF2-40B4-BE49-F238E27FC236}">
                <a16:creationId xmlns:a16="http://schemas.microsoft.com/office/drawing/2014/main" id="{52D5FFB8-1995-48E8-9320-A62528DD458E}"/>
              </a:ext>
            </a:extLst>
          </p:cNvPr>
          <p:cNvCxnSpPr>
            <a:stCxn id="9" idx="3"/>
            <a:endCxn id="11" idx="1"/>
          </p:cNvCxnSpPr>
          <p:nvPr/>
        </p:nvCxnSpPr>
        <p:spPr>
          <a:xfrm>
            <a:off x="2884216" y="1745441"/>
            <a:ext cx="871681" cy="15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52" name="Straight Connector 51">
            <a:extLst>
              <a:ext uri="{FF2B5EF4-FFF2-40B4-BE49-F238E27FC236}">
                <a16:creationId xmlns:a16="http://schemas.microsoft.com/office/drawing/2014/main" id="{F17FB8AA-C895-4D68-B8DA-29FA2932016F}"/>
              </a:ext>
            </a:extLst>
          </p:cNvPr>
          <p:cNvCxnSpPr>
            <a:stCxn id="11" idx="3"/>
            <a:endCxn id="12" idx="1"/>
          </p:cNvCxnSpPr>
          <p:nvPr/>
        </p:nvCxnSpPr>
        <p:spPr>
          <a:xfrm flipV="1">
            <a:off x="4346297" y="1739805"/>
            <a:ext cx="716368" cy="5788"/>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54" name="Straight Connector 53">
            <a:extLst>
              <a:ext uri="{FF2B5EF4-FFF2-40B4-BE49-F238E27FC236}">
                <a16:creationId xmlns:a16="http://schemas.microsoft.com/office/drawing/2014/main" id="{4A0C919A-D703-4C63-8308-940352E2C3AD}"/>
              </a:ext>
            </a:extLst>
          </p:cNvPr>
          <p:cNvCxnSpPr>
            <a:stCxn id="12" idx="3"/>
            <a:endCxn id="13" idx="1"/>
          </p:cNvCxnSpPr>
          <p:nvPr/>
        </p:nvCxnSpPr>
        <p:spPr>
          <a:xfrm>
            <a:off x="5653065" y="1739805"/>
            <a:ext cx="661465"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58" name="Connector: Elbow 57">
            <a:extLst>
              <a:ext uri="{FF2B5EF4-FFF2-40B4-BE49-F238E27FC236}">
                <a16:creationId xmlns:a16="http://schemas.microsoft.com/office/drawing/2014/main" id="{B5873F9E-AC28-4668-B990-9DF464F62B8F}"/>
              </a:ext>
            </a:extLst>
          </p:cNvPr>
          <p:cNvCxnSpPr>
            <a:stCxn id="17" idx="3"/>
            <a:endCxn id="30" idx="2"/>
          </p:cNvCxnSpPr>
          <p:nvPr/>
        </p:nvCxnSpPr>
        <p:spPr>
          <a:xfrm flipV="1">
            <a:off x="6904930" y="3389306"/>
            <a:ext cx="910654" cy="336038"/>
          </a:xfrm>
          <a:prstGeom prst="bentConnector2">
            <a:avLst/>
          </a:prstGeom>
          <a:ln/>
        </p:spPr>
        <p:style>
          <a:lnRef idx="3">
            <a:schemeClr val="accent6"/>
          </a:lnRef>
          <a:fillRef idx="0">
            <a:schemeClr val="accent6"/>
          </a:fillRef>
          <a:effectRef idx="2">
            <a:schemeClr val="accent6"/>
          </a:effectRef>
          <a:fontRef idx="minor">
            <a:schemeClr val="tx1"/>
          </a:fontRef>
        </p:style>
      </p:cxnSp>
      <p:cxnSp>
        <p:nvCxnSpPr>
          <p:cNvPr id="60" name="Connector: Elbow 59">
            <a:extLst>
              <a:ext uri="{FF2B5EF4-FFF2-40B4-BE49-F238E27FC236}">
                <a16:creationId xmlns:a16="http://schemas.microsoft.com/office/drawing/2014/main" id="{514A46E5-B13C-4688-8255-50946AAEF718}"/>
              </a:ext>
            </a:extLst>
          </p:cNvPr>
          <p:cNvCxnSpPr>
            <a:stCxn id="13" idx="3"/>
            <a:endCxn id="29" idx="0"/>
          </p:cNvCxnSpPr>
          <p:nvPr/>
        </p:nvCxnSpPr>
        <p:spPr>
          <a:xfrm>
            <a:off x="6904930" y="1739805"/>
            <a:ext cx="910653" cy="787211"/>
          </a:xfrm>
          <a:prstGeom prst="bentConnector2">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79314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CB4D50-AFD4-49A0-81CE-B4EFD87FA554}"/>
              </a:ext>
            </a:extLst>
          </p:cNvPr>
          <p:cNvSpPr txBox="1"/>
          <p:nvPr/>
        </p:nvSpPr>
        <p:spPr>
          <a:xfrm>
            <a:off x="2122170" y="104150"/>
            <a:ext cx="5417820" cy="523220"/>
          </a:xfrm>
          <a:prstGeom prst="rect">
            <a:avLst/>
          </a:prstGeom>
          <a:noFill/>
        </p:spPr>
        <p:txBody>
          <a:bodyPr wrap="square">
            <a:spAutoFit/>
          </a:bodyPr>
          <a:lstStyle/>
          <a:p>
            <a:pPr algn="ctr"/>
            <a:r>
              <a:rPr lang="en-US" sz="2800" b="1">
                <a:latin typeface="Raleway" pitchFamily="2" charset="0"/>
              </a:rPr>
              <a:t>PENGUJIAN TAHAP PERTAMA</a:t>
            </a:r>
            <a:endParaRPr lang="en-ID" sz="2800" b="1" dirty="0">
              <a:latin typeface="Raleway" pitchFamily="2" charset="0"/>
            </a:endParaRPr>
          </a:p>
        </p:txBody>
      </p:sp>
      <p:pic>
        <p:nvPicPr>
          <p:cNvPr id="14" name="Picture 13">
            <a:extLst>
              <a:ext uri="{FF2B5EF4-FFF2-40B4-BE49-F238E27FC236}">
                <a16:creationId xmlns:a16="http://schemas.microsoft.com/office/drawing/2014/main" id="{566B1E6C-7F22-4A25-968F-7CAB291BEE31}"/>
              </a:ext>
            </a:extLst>
          </p:cNvPr>
          <p:cNvPicPr>
            <a:picLocks noChangeAspect="1"/>
          </p:cNvPicPr>
          <p:nvPr/>
        </p:nvPicPr>
        <p:blipFill>
          <a:blip r:embed="rId2"/>
          <a:stretch>
            <a:fillRect/>
          </a:stretch>
        </p:blipFill>
        <p:spPr>
          <a:xfrm>
            <a:off x="342900" y="848604"/>
            <a:ext cx="4853940" cy="2786136"/>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15" name="TextBox 14">
            <a:extLst>
              <a:ext uri="{FF2B5EF4-FFF2-40B4-BE49-F238E27FC236}">
                <a16:creationId xmlns:a16="http://schemas.microsoft.com/office/drawing/2014/main" id="{2380D910-EE78-4732-B0E1-BA4B1F6DB45E}"/>
              </a:ext>
            </a:extLst>
          </p:cNvPr>
          <p:cNvSpPr txBox="1"/>
          <p:nvPr/>
        </p:nvSpPr>
        <p:spPr>
          <a:xfrm>
            <a:off x="342900" y="3869799"/>
            <a:ext cx="4488180" cy="646331"/>
          </a:xfrm>
          <a:prstGeom prst="rect">
            <a:avLst/>
          </a:prstGeom>
          <a:noFill/>
        </p:spPr>
        <p:txBody>
          <a:bodyPr wrap="square" rtlCol="0">
            <a:spAutoFit/>
          </a:bodyPr>
          <a:lstStyle/>
          <a:p>
            <a:pPr algn="ctr"/>
            <a:r>
              <a:rPr lang="en-US" sz="1200">
                <a:latin typeface="Raleway" pitchFamily="2" charset="0"/>
              </a:rPr>
              <a:t>Pengujian tahap pertama atau initial-test, dilakukan terhadap 2 kelas di tingkat 1. Pengujian ini dilaksanakan mulai tanggal 8 Mei hingga 9 Mei dengan melibatkan 55 partisipan.</a:t>
            </a:r>
            <a:endParaRPr lang="en-ID" sz="1200">
              <a:latin typeface="Raleway" pitchFamily="2" charset="0"/>
            </a:endParaRPr>
          </a:p>
        </p:txBody>
      </p:sp>
      <p:sp>
        <p:nvSpPr>
          <p:cNvPr id="20" name="Oval 19">
            <a:extLst>
              <a:ext uri="{FF2B5EF4-FFF2-40B4-BE49-F238E27FC236}">
                <a16:creationId xmlns:a16="http://schemas.microsoft.com/office/drawing/2014/main" id="{34F47A28-4D5C-44E3-B47E-1268D1C2BEAA}"/>
              </a:ext>
            </a:extLst>
          </p:cNvPr>
          <p:cNvSpPr/>
          <p:nvPr/>
        </p:nvSpPr>
        <p:spPr>
          <a:xfrm>
            <a:off x="5654040" y="848604"/>
            <a:ext cx="464820" cy="46482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endParaRPr lang="en-ID"/>
          </a:p>
        </p:txBody>
      </p:sp>
      <p:sp>
        <p:nvSpPr>
          <p:cNvPr id="21" name="Oval 20">
            <a:extLst>
              <a:ext uri="{FF2B5EF4-FFF2-40B4-BE49-F238E27FC236}">
                <a16:creationId xmlns:a16="http://schemas.microsoft.com/office/drawing/2014/main" id="{80DDCD1F-A48A-4058-BF64-B328C23791E4}"/>
              </a:ext>
            </a:extLst>
          </p:cNvPr>
          <p:cNvSpPr/>
          <p:nvPr/>
        </p:nvSpPr>
        <p:spPr>
          <a:xfrm>
            <a:off x="5654040" y="1615440"/>
            <a:ext cx="464820" cy="46482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en-ID"/>
          </a:p>
        </p:txBody>
      </p:sp>
      <p:sp>
        <p:nvSpPr>
          <p:cNvPr id="22" name="Oval 21">
            <a:extLst>
              <a:ext uri="{FF2B5EF4-FFF2-40B4-BE49-F238E27FC236}">
                <a16:creationId xmlns:a16="http://schemas.microsoft.com/office/drawing/2014/main" id="{B3E639D0-2570-45A6-BD5C-B876038007FF}"/>
              </a:ext>
            </a:extLst>
          </p:cNvPr>
          <p:cNvSpPr/>
          <p:nvPr/>
        </p:nvSpPr>
        <p:spPr>
          <a:xfrm>
            <a:off x="5654040" y="3149112"/>
            <a:ext cx="464820" cy="46482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endParaRPr lang="en-ID"/>
          </a:p>
        </p:txBody>
      </p:sp>
      <p:sp>
        <p:nvSpPr>
          <p:cNvPr id="23" name="Oval 22">
            <a:extLst>
              <a:ext uri="{FF2B5EF4-FFF2-40B4-BE49-F238E27FC236}">
                <a16:creationId xmlns:a16="http://schemas.microsoft.com/office/drawing/2014/main" id="{BE532CB9-48C3-40E4-A61A-B07D4002EFC1}"/>
              </a:ext>
            </a:extLst>
          </p:cNvPr>
          <p:cNvSpPr/>
          <p:nvPr/>
        </p:nvSpPr>
        <p:spPr>
          <a:xfrm>
            <a:off x="5654040" y="3915948"/>
            <a:ext cx="464820" cy="46482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endParaRPr lang="en-ID"/>
          </a:p>
        </p:txBody>
      </p:sp>
      <p:sp>
        <p:nvSpPr>
          <p:cNvPr id="24" name="Oval 23">
            <a:extLst>
              <a:ext uri="{FF2B5EF4-FFF2-40B4-BE49-F238E27FC236}">
                <a16:creationId xmlns:a16="http://schemas.microsoft.com/office/drawing/2014/main" id="{A91C6695-E280-4958-9CA1-42EC5CCCF4D0}"/>
              </a:ext>
            </a:extLst>
          </p:cNvPr>
          <p:cNvSpPr/>
          <p:nvPr/>
        </p:nvSpPr>
        <p:spPr>
          <a:xfrm>
            <a:off x="5654040" y="2382276"/>
            <a:ext cx="464820" cy="46482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endParaRPr lang="en-ID"/>
          </a:p>
        </p:txBody>
      </p:sp>
      <p:sp>
        <p:nvSpPr>
          <p:cNvPr id="25" name="TextBox 24">
            <a:extLst>
              <a:ext uri="{FF2B5EF4-FFF2-40B4-BE49-F238E27FC236}">
                <a16:creationId xmlns:a16="http://schemas.microsoft.com/office/drawing/2014/main" id="{FC6AF6F1-C2C9-4BE3-92BA-369DB19787B8}"/>
              </a:ext>
            </a:extLst>
          </p:cNvPr>
          <p:cNvSpPr txBox="1"/>
          <p:nvPr/>
        </p:nvSpPr>
        <p:spPr>
          <a:xfrm>
            <a:off x="6187440" y="851580"/>
            <a:ext cx="1999265" cy="430887"/>
          </a:xfrm>
          <a:prstGeom prst="rect">
            <a:avLst/>
          </a:prstGeom>
          <a:noFill/>
        </p:spPr>
        <p:txBody>
          <a:bodyPr wrap="none" rtlCol="0">
            <a:spAutoFit/>
          </a:bodyPr>
          <a:lstStyle/>
          <a:p>
            <a:r>
              <a:rPr lang="en-US" sz="1100"/>
              <a:t>Pengelan kegiatan penelitian</a:t>
            </a:r>
            <a:br>
              <a:rPr lang="en-US" sz="1100"/>
            </a:br>
            <a:r>
              <a:rPr lang="en-US" sz="1100"/>
              <a:t>5 menit</a:t>
            </a:r>
            <a:endParaRPr lang="en-ID" sz="1100"/>
          </a:p>
        </p:txBody>
      </p:sp>
      <p:sp>
        <p:nvSpPr>
          <p:cNvPr id="26" name="TextBox 25">
            <a:extLst>
              <a:ext uri="{FF2B5EF4-FFF2-40B4-BE49-F238E27FC236}">
                <a16:creationId xmlns:a16="http://schemas.microsoft.com/office/drawing/2014/main" id="{80FFE038-A5C7-4F62-B5D8-29DBBF515232}"/>
              </a:ext>
            </a:extLst>
          </p:cNvPr>
          <p:cNvSpPr txBox="1"/>
          <p:nvPr/>
        </p:nvSpPr>
        <p:spPr>
          <a:xfrm>
            <a:off x="6187439" y="1632406"/>
            <a:ext cx="787395" cy="430887"/>
          </a:xfrm>
          <a:prstGeom prst="rect">
            <a:avLst/>
          </a:prstGeom>
          <a:noFill/>
        </p:spPr>
        <p:txBody>
          <a:bodyPr wrap="none" rtlCol="0">
            <a:spAutoFit/>
          </a:bodyPr>
          <a:lstStyle/>
          <a:p>
            <a:r>
              <a:rPr lang="en-US" sz="1100" i="1"/>
              <a:t>Initial-test</a:t>
            </a:r>
            <a:br>
              <a:rPr lang="en-US" sz="1100"/>
            </a:br>
            <a:r>
              <a:rPr lang="en-US" sz="1100"/>
              <a:t>16 menit</a:t>
            </a:r>
            <a:endParaRPr lang="en-ID" sz="1100"/>
          </a:p>
        </p:txBody>
      </p:sp>
      <p:sp>
        <p:nvSpPr>
          <p:cNvPr id="27" name="TextBox 26">
            <a:extLst>
              <a:ext uri="{FF2B5EF4-FFF2-40B4-BE49-F238E27FC236}">
                <a16:creationId xmlns:a16="http://schemas.microsoft.com/office/drawing/2014/main" id="{8FC0E0FB-307C-4397-8674-2965B7484161}"/>
              </a:ext>
            </a:extLst>
          </p:cNvPr>
          <p:cNvSpPr txBox="1"/>
          <p:nvPr/>
        </p:nvSpPr>
        <p:spPr>
          <a:xfrm>
            <a:off x="6187439" y="2399242"/>
            <a:ext cx="1896673" cy="430887"/>
          </a:xfrm>
          <a:prstGeom prst="rect">
            <a:avLst/>
          </a:prstGeom>
          <a:noFill/>
        </p:spPr>
        <p:txBody>
          <a:bodyPr wrap="none" rtlCol="0">
            <a:spAutoFit/>
          </a:bodyPr>
          <a:lstStyle/>
          <a:p>
            <a:r>
              <a:rPr lang="en-US" sz="1100"/>
              <a:t>Pengelan aplikasi SQLearn</a:t>
            </a:r>
            <a:br>
              <a:rPr lang="en-US" sz="1100"/>
            </a:br>
            <a:r>
              <a:rPr lang="en-US" sz="1100"/>
              <a:t>30 menit</a:t>
            </a:r>
            <a:endParaRPr lang="en-ID" sz="1100"/>
          </a:p>
        </p:txBody>
      </p:sp>
      <p:sp>
        <p:nvSpPr>
          <p:cNvPr id="28" name="TextBox 27">
            <a:extLst>
              <a:ext uri="{FF2B5EF4-FFF2-40B4-BE49-F238E27FC236}">
                <a16:creationId xmlns:a16="http://schemas.microsoft.com/office/drawing/2014/main" id="{7A1BACD2-7DCB-4C79-90AA-80A23A990709}"/>
              </a:ext>
            </a:extLst>
          </p:cNvPr>
          <p:cNvSpPr txBox="1"/>
          <p:nvPr/>
        </p:nvSpPr>
        <p:spPr>
          <a:xfrm>
            <a:off x="6197883" y="3161497"/>
            <a:ext cx="1189749" cy="430887"/>
          </a:xfrm>
          <a:prstGeom prst="rect">
            <a:avLst/>
          </a:prstGeom>
          <a:noFill/>
        </p:spPr>
        <p:txBody>
          <a:bodyPr wrap="none" rtlCol="0">
            <a:spAutoFit/>
          </a:bodyPr>
          <a:lstStyle/>
          <a:p>
            <a:r>
              <a:rPr lang="en-US" sz="1100"/>
              <a:t>Simulasi Sistem</a:t>
            </a:r>
            <a:br>
              <a:rPr lang="en-US" sz="1100"/>
            </a:br>
            <a:r>
              <a:rPr lang="en-US" sz="1100"/>
              <a:t>30 menit</a:t>
            </a:r>
            <a:endParaRPr lang="en-ID" sz="1100"/>
          </a:p>
        </p:txBody>
      </p:sp>
      <p:sp>
        <p:nvSpPr>
          <p:cNvPr id="29" name="TextBox 28">
            <a:extLst>
              <a:ext uri="{FF2B5EF4-FFF2-40B4-BE49-F238E27FC236}">
                <a16:creationId xmlns:a16="http://schemas.microsoft.com/office/drawing/2014/main" id="{F69260D4-5FC2-4662-B39B-E643A2F8F258}"/>
              </a:ext>
            </a:extLst>
          </p:cNvPr>
          <p:cNvSpPr txBox="1"/>
          <p:nvPr/>
        </p:nvSpPr>
        <p:spPr>
          <a:xfrm>
            <a:off x="6197883" y="3932914"/>
            <a:ext cx="1250663" cy="430887"/>
          </a:xfrm>
          <a:prstGeom prst="rect">
            <a:avLst/>
          </a:prstGeom>
          <a:noFill/>
        </p:spPr>
        <p:txBody>
          <a:bodyPr wrap="none" rtlCol="0">
            <a:spAutoFit/>
          </a:bodyPr>
          <a:lstStyle/>
          <a:p>
            <a:r>
              <a:rPr lang="en-US" sz="1100"/>
              <a:t>Simulasi </a:t>
            </a:r>
            <a:r>
              <a:rPr lang="en-US" sz="1100" i="1"/>
              <a:t>Pre-test</a:t>
            </a:r>
            <a:br>
              <a:rPr lang="en-US" sz="1100"/>
            </a:br>
            <a:r>
              <a:rPr lang="en-US" sz="1100"/>
              <a:t>10 menit</a:t>
            </a:r>
            <a:endParaRPr lang="en-ID" sz="1100"/>
          </a:p>
        </p:txBody>
      </p:sp>
    </p:spTree>
    <p:extLst>
      <p:ext uri="{BB962C8B-B14F-4D97-AF65-F5344CB8AC3E}">
        <p14:creationId xmlns:p14="http://schemas.microsoft.com/office/powerpoint/2010/main" val="117843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5D988B3-A905-4FC6-8310-31741C0535DB}"/>
              </a:ext>
            </a:extLst>
          </p:cNvPr>
          <p:cNvGraphicFramePr>
            <a:graphicFrameLocks noGrp="1"/>
          </p:cNvGraphicFramePr>
          <p:nvPr>
            <p:extLst>
              <p:ext uri="{D42A27DB-BD31-4B8C-83A1-F6EECF244321}">
                <p14:modId xmlns:p14="http://schemas.microsoft.com/office/powerpoint/2010/main" val="84419293"/>
              </p:ext>
            </p:extLst>
          </p:nvPr>
        </p:nvGraphicFramePr>
        <p:xfrm>
          <a:off x="203198" y="1655103"/>
          <a:ext cx="4070351" cy="2453640"/>
        </p:xfrm>
        <a:graphic>
          <a:graphicData uri="http://schemas.openxmlformats.org/drawingml/2006/table">
            <a:tbl>
              <a:tblPr>
                <a:tableStyleId>{A846BE98-FFC4-4AB9-BE63-EEEF1F1E7CC9}</a:tableStyleId>
              </a:tblPr>
              <a:tblGrid>
                <a:gridCol w="706099">
                  <a:extLst>
                    <a:ext uri="{9D8B030D-6E8A-4147-A177-3AD203B41FA5}">
                      <a16:colId xmlns:a16="http://schemas.microsoft.com/office/drawing/2014/main" val="1447868025"/>
                    </a:ext>
                  </a:extLst>
                </a:gridCol>
                <a:gridCol w="920452">
                  <a:extLst>
                    <a:ext uri="{9D8B030D-6E8A-4147-A177-3AD203B41FA5}">
                      <a16:colId xmlns:a16="http://schemas.microsoft.com/office/drawing/2014/main" val="1616846355"/>
                    </a:ext>
                  </a:extLst>
                </a:gridCol>
                <a:gridCol w="1620583">
                  <a:extLst>
                    <a:ext uri="{9D8B030D-6E8A-4147-A177-3AD203B41FA5}">
                      <a16:colId xmlns:a16="http://schemas.microsoft.com/office/drawing/2014/main" val="379180472"/>
                    </a:ext>
                  </a:extLst>
                </a:gridCol>
                <a:gridCol w="823217">
                  <a:extLst>
                    <a:ext uri="{9D8B030D-6E8A-4147-A177-3AD203B41FA5}">
                      <a16:colId xmlns:a16="http://schemas.microsoft.com/office/drawing/2014/main" val="2246155700"/>
                    </a:ext>
                  </a:extLst>
                </a:gridCol>
              </a:tblGrid>
              <a:tr h="151388">
                <a:tc gridSpan="4">
                  <a:txBody>
                    <a:bodyPr/>
                    <a:lstStyle/>
                    <a:p>
                      <a:pPr algn="ctr" fontAlgn="b"/>
                      <a:endParaRPr lang="en-ID" sz="1100" b="1" i="0" u="none" strike="noStrike">
                        <a:solidFill>
                          <a:srgbClr val="000000"/>
                        </a:solidFill>
                        <a:effectLst/>
                        <a:latin typeface="Calibri" panose="020F0502020204030204" pitchFamily="34" charset="0"/>
                      </a:endParaRPr>
                    </a:p>
                  </a:txBody>
                  <a:tcPr marL="7620" marR="7620" marT="7620" marB="0" anchor="b"/>
                </a:tc>
                <a:tc hMerge="1">
                  <a:txBody>
                    <a:bodyPr/>
                    <a:lstStyle/>
                    <a:p>
                      <a:pPr algn="ctr" fontAlgn="b"/>
                      <a:r>
                        <a:rPr lang="en-ID" sz="1100" u="none" strike="noStrike">
                          <a:effectLst/>
                        </a:rPr>
                        <a:t>SIB-1C</a:t>
                      </a:r>
                      <a:endParaRPr lang="en-ID" sz="1100" b="1"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04354685"/>
                  </a:ext>
                </a:extLst>
              </a:tr>
              <a:tr h="151388">
                <a:tc gridSpan="2">
                  <a:txBody>
                    <a:bodyPr/>
                    <a:lstStyle/>
                    <a:p>
                      <a:pPr algn="ctr" fontAlgn="b"/>
                      <a:r>
                        <a:rPr lang="en-ID" sz="1100" u="none" strike="noStrike">
                          <a:effectLst/>
                        </a:rPr>
                        <a:t>Kelas Classic</a:t>
                      </a:r>
                      <a:endParaRPr lang="en-ID" sz="1100" b="1"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D"/>
                    </a:p>
                  </a:txBody>
                  <a:tcPr/>
                </a:tc>
                <a:tc gridSpan="2">
                  <a:txBody>
                    <a:bodyPr/>
                    <a:lstStyle/>
                    <a:p>
                      <a:pPr algn="ctr" fontAlgn="b"/>
                      <a:r>
                        <a:rPr lang="en-ID" sz="1100" u="none" strike="noStrike">
                          <a:effectLst/>
                        </a:rPr>
                        <a:t>Kelas SQLearn</a:t>
                      </a:r>
                      <a:endParaRPr lang="en-ID" sz="1100" b="1" i="0" u="none" strike="noStrike">
                        <a:solidFill>
                          <a:srgbClr val="000000"/>
                        </a:solidFill>
                        <a:effectLst/>
                        <a:latin typeface="Calibri" panose="020F0502020204030204" pitchFamily="34" charset="0"/>
                      </a:endParaRPr>
                    </a:p>
                  </a:txBody>
                  <a:tcPr marL="7620" marR="7620" marT="7620" marB="0" anchor="ctr"/>
                </a:tc>
                <a:tc hMerge="1">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7338418"/>
                  </a:ext>
                </a:extLst>
              </a:tr>
              <a:tr h="151388">
                <a:tc>
                  <a:txBody>
                    <a:bodyPr/>
                    <a:lstStyle/>
                    <a:p>
                      <a:pPr algn="ctr" fontAlgn="b"/>
                      <a:r>
                        <a:rPr lang="en-ID" sz="1100" u="none" strike="noStrike">
                          <a:effectLst/>
                        </a:rPr>
                        <a:t>Partisipan</a:t>
                      </a:r>
                      <a:endParaRPr lang="en-ID"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Nilai</a:t>
                      </a:r>
                      <a:endParaRPr lang="en-ID"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Partisipan</a:t>
                      </a:r>
                      <a:endParaRPr lang="en-ID"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Nilai</a:t>
                      </a:r>
                      <a:endParaRPr lang="en-ID"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8901762"/>
                  </a:ext>
                </a:extLst>
              </a:tr>
              <a:tr h="151388">
                <a:tc>
                  <a:txBody>
                    <a:bodyPr/>
                    <a:lstStyle/>
                    <a:p>
                      <a:pPr algn="ctr" fontAlgn="b"/>
                      <a:r>
                        <a:rPr lang="en-US" sz="1100" b="0" i="0" u="none" strike="noStrike">
                          <a:solidFill>
                            <a:srgbClr val="000000"/>
                          </a:solidFill>
                          <a:effectLst/>
                          <a:latin typeface="Calibri" panose="020F0502020204030204" pitchFamily="34" charset="0"/>
                        </a:rPr>
                        <a:t>P1</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68,75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P12</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75,00 </a:t>
                      </a:r>
                    </a:p>
                  </a:txBody>
                  <a:tcPr marL="7620" marR="7620" marT="7620" marB="0" anchor="ctr"/>
                </a:tc>
                <a:extLst>
                  <a:ext uri="{0D108BD9-81ED-4DB2-BD59-A6C34878D82A}">
                    <a16:rowId xmlns:a16="http://schemas.microsoft.com/office/drawing/2014/main" val="2668708928"/>
                  </a:ext>
                </a:extLst>
              </a:tr>
              <a:tr h="151388">
                <a:tc>
                  <a:txBody>
                    <a:bodyPr/>
                    <a:lstStyle/>
                    <a:p>
                      <a:pPr algn="ctr" fontAlgn="b"/>
                      <a:r>
                        <a:rPr lang="en-US" sz="1100" b="0" i="0" u="none" strike="noStrike">
                          <a:solidFill>
                            <a:srgbClr val="000000"/>
                          </a:solidFill>
                          <a:effectLst/>
                          <a:latin typeface="Calibri" panose="020F0502020204030204" pitchFamily="34" charset="0"/>
                        </a:rPr>
                        <a:t>P2</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68,75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P13</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56,25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9498359"/>
                  </a:ext>
                </a:extLst>
              </a:tr>
              <a:tr h="151388">
                <a:tc>
                  <a:txBody>
                    <a:bodyPr/>
                    <a:lstStyle/>
                    <a:p>
                      <a:pPr algn="ctr" fontAlgn="b"/>
                      <a:r>
                        <a:rPr lang="en-US" sz="1100" b="0" i="0" u="none" strike="noStrike">
                          <a:solidFill>
                            <a:srgbClr val="000000"/>
                          </a:solidFill>
                          <a:effectLst/>
                          <a:latin typeface="Calibri" panose="020F0502020204030204" pitchFamily="34" charset="0"/>
                        </a:rPr>
                        <a:t>P3</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50,00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P14</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56,25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98204116"/>
                  </a:ext>
                </a:extLst>
              </a:tr>
              <a:tr h="151388">
                <a:tc>
                  <a:txBody>
                    <a:bodyPr/>
                    <a:lstStyle/>
                    <a:p>
                      <a:pPr algn="ctr" fontAlgn="b"/>
                      <a:r>
                        <a:rPr lang="en-US" sz="1100" b="0" i="0" u="none" strike="noStrike">
                          <a:solidFill>
                            <a:srgbClr val="000000"/>
                          </a:solidFill>
                          <a:effectLst/>
                          <a:latin typeface="Calibri" panose="020F0502020204030204" pitchFamily="34" charset="0"/>
                        </a:rPr>
                        <a:t>P4</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43,75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P15</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50,00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93305391"/>
                  </a:ext>
                </a:extLst>
              </a:tr>
              <a:tr h="151388">
                <a:tc>
                  <a:txBody>
                    <a:bodyPr/>
                    <a:lstStyle/>
                    <a:p>
                      <a:pPr algn="ctr" fontAlgn="b"/>
                      <a:r>
                        <a:rPr lang="en-US" sz="1100" b="0" i="0" u="none" strike="noStrike">
                          <a:solidFill>
                            <a:srgbClr val="000000"/>
                          </a:solidFill>
                          <a:effectLst/>
                          <a:latin typeface="Calibri" panose="020F0502020204030204" pitchFamily="34" charset="0"/>
                        </a:rPr>
                        <a:t>P5</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43,75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P16</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43,75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817046"/>
                  </a:ext>
                </a:extLst>
              </a:tr>
              <a:tr h="151388">
                <a:tc>
                  <a:txBody>
                    <a:bodyPr/>
                    <a:lstStyle/>
                    <a:p>
                      <a:pPr algn="ctr" fontAlgn="b"/>
                      <a:r>
                        <a:rPr lang="en-US" sz="1100" b="0" i="0" u="none" strike="noStrike">
                          <a:solidFill>
                            <a:srgbClr val="000000"/>
                          </a:solidFill>
                          <a:effectLst/>
                          <a:latin typeface="Calibri" panose="020F0502020204030204" pitchFamily="34" charset="0"/>
                        </a:rPr>
                        <a:t>P6</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37,50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P17</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43,75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39305364"/>
                  </a:ext>
                </a:extLst>
              </a:tr>
              <a:tr h="151388">
                <a:tc>
                  <a:txBody>
                    <a:bodyPr/>
                    <a:lstStyle/>
                    <a:p>
                      <a:pPr algn="ctr" fontAlgn="b"/>
                      <a:r>
                        <a:rPr lang="en-US" sz="1100" b="0" i="0" u="none" strike="noStrike">
                          <a:solidFill>
                            <a:srgbClr val="000000"/>
                          </a:solidFill>
                          <a:effectLst/>
                          <a:latin typeface="Calibri" panose="020F0502020204030204" pitchFamily="34" charset="0"/>
                        </a:rPr>
                        <a:t>P7</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37,50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P18</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37,50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59422518"/>
                  </a:ext>
                </a:extLst>
              </a:tr>
              <a:tr h="151388">
                <a:tc>
                  <a:txBody>
                    <a:bodyPr/>
                    <a:lstStyle/>
                    <a:p>
                      <a:pPr algn="ctr" fontAlgn="b"/>
                      <a:r>
                        <a:rPr lang="en-US" sz="1100" b="0" i="0" u="none" strike="noStrike">
                          <a:solidFill>
                            <a:srgbClr val="000000"/>
                          </a:solidFill>
                          <a:effectLst/>
                          <a:latin typeface="Calibri" panose="020F0502020204030204" pitchFamily="34" charset="0"/>
                        </a:rPr>
                        <a:t>P8</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37,50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P19</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37,50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55299484"/>
                  </a:ext>
                </a:extLst>
              </a:tr>
              <a:tr h="151388">
                <a:tc>
                  <a:txBody>
                    <a:bodyPr/>
                    <a:lstStyle/>
                    <a:p>
                      <a:pPr algn="ctr" fontAlgn="b"/>
                      <a:r>
                        <a:rPr lang="en-US" sz="1100" b="0" i="0" u="none" strike="noStrike">
                          <a:solidFill>
                            <a:srgbClr val="000000"/>
                          </a:solidFill>
                          <a:effectLst/>
                          <a:latin typeface="Calibri" panose="020F0502020204030204" pitchFamily="34" charset="0"/>
                        </a:rPr>
                        <a:t>P9</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37,50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P20</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31,25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74782316"/>
                  </a:ext>
                </a:extLst>
              </a:tr>
              <a:tr h="151388">
                <a:tc>
                  <a:txBody>
                    <a:bodyPr/>
                    <a:lstStyle/>
                    <a:p>
                      <a:pPr algn="ctr" fontAlgn="b"/>
                      <a:r>
                        <a:rPr lang="en-US" sz="1100" b="0" i="0" u="none" strike="noStrike">
                          <a:solidFill>
                            <a:srgbClr val="000000"/>
                          </a:solidFill>
                          <a:effectLst/>
                          <a:latin typeface="Calibri" panose="020F0502020204030204" pitchFamily="34" charset="0"/>
                        </a:rPr>
                        <a:t>P10</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31,25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P21</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31,25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34771345"/>
                  </a:ext>
                </a:extLst>
              </a:tr>
              <a:tr h="151388">
                <a:tc>
                  <a:txBody>
                    <a:bodyPr/>
                    <a:lstStyle/>
                    <a:p>
                      <a:pPr algn="ctr" fontAlgn="b"/>
                      <a:r>
                        <a:rPr lang="en-US" sz="1100" b="0" i="0" u="none" strike="noStrike">
                          <a:solidFill>
                            <a:srgbClr val="000000"/>
                          </a:solidFill>
                          <a:effectLst/>
                          <a:latin typeface="Calibri" panose="020F0502020204030204" pitchFamily="34" charset="0"/>
                        </a:rPr>
                        <a:t>P11</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100" u="none" strike="noStrike">
                          <a:effectLst/>
                        </a:rPr>
                        <a:t>            31,25 </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P22</a:t>
                      </a:r>
                      <a:endParaRPr lang="en-ID"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100" u="none" strike="noStrike">
                          <a:effectLst/>
                        </a:rPr>
                        <a:t>       25,00 </a:t>
                      </a:r>
                      <a:endParaRPr lang="en-ID"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08251620"/>
                  </a:ext>
                </a:extLst>
              </a:tr>
            </a:tbl>
          </a:graphicData>
        </a:graphic>
      </p:graphicFrame>
      <p:graphicFrame>
        <p:nvGraphicFramePr>
          <p:cNvPr id="7" name="Table 6">
            <a:extLst>
              <a:ext uri="{FF2B5EF4-FFF2-40B4-BE49-F238E27FC236}">
                <a16:creationId xmlns:a16="http://schemas.microsoft.com/office/drawing/2014/main" id="{F79FB69C-25BF-4018-B89D-2D09C020B1F7}"/>
              </a:ext>
            </a:extLst>
          </p:cNvPr>
          <p:cNvGraphicFramePr>
            <a:graphicFrameLocks noGrp="1"/>
          </p:cNvGraphicFramePr>
          <p:nvPr>
            <p:extLst>
              <p:ext uri="{D42A27DB-BD31-4B8C-83A1-F6EECF244321}">
                <p14:modId xmlns:p14="http://schemas.microsoft.com/office/powerpoint/2010/main" val="653245192"/>
              </p:ext>
            </p:extLst>
          </p:nvPr>
        </p:nvGraphicFramePr>
        <p:xfrm>
          <a:off x="4406411" y="1840230"/>
          <a:ext cx="3644900" cy="731520"/>
        </p:xfrm>
        <a:graphic>
          <a:graphicData uri="http://schemas.openxmlformats.org/drawingml/2006/table">
            <a:tbl>
              <a:tblPr>
                <a:tableStyleId>{A846BE98-FFC4-4AB9-BE63-EEEF1F1E7CC9}</a:tableStyleId>
              </a:tblPr>
              <a:tblGrid>
                <a:gridCol w="1206500">
                  <a:extLst>
                    <a:ext uri="{9D8B030D-6E8A-4147-A177-3AD203B41FA5}">
                      <a16:colId xmlns:a16="http://schemas.microsoft.com/office/drawing/2014/main" val="352827932"/>
                    </a:ext>
                  </a:extLst>
                </a:gridCol>
                <a:gridCol w="609600">
                  <a:extLst>
                    <a:ext uri="{9D8B030D-6E8A-4147-A177-3AD203B41FA5}">
                      <a16:colId xmlns:a16="http://schemas.microsoft.com/office/drawing/2014/main" val="269923719"/>
                    </a:ext>
                  </a:extLst>
                </a:gridCol>
                <a:gridCol w="609600">
                  <a:extLst>
                    <a:ext uri="{9D8B030D-6E8A-4147-A177-3AD203B41FA5}">
                      <a16:colId xmlns:a16="http://schemas.microsoft.com/office/drawing/2014/main" val="2926337365"/>
                    </a:ext>
                  </a:extLst>
                </a:gridCol>
                <a:gridCol w="609600">
                  <a:extLst>
                    <a:ext uri="{9D8B030D-6E8A-4147-A177-3AD203B41FA5}">
                      <a16:colId xmlns:a16="http://schemas.microsoft.com/office/drawing/2014/main" val="921979472"/>
                    </a:ext>
                  </a:extLst>
                </a:gridCol>
                <a:gridCol w="609600">
                  <a:extLst>
                    <a:ext uri="{9D8B030D-6E8A-4147-A177-3AD203B41FA5}">
                      <a16:colId xmlns:a16="http://schemas.microsoft.com/office/drawing/2014/main" val="2194139016"/>
                    </a:ext>
                  </a:extLst>
                </a:gridCol>
              </a:tblGrid>
              <a:tr h="0">
                <a:tc>
                  <a:txBody>
                    <a:bodyPr/>
                    <a:lstStyle/>
                    <a:p>
                      <a:pPr algn="l" fontAlgn="b"/>
                      <a:r>
                        <a:rPr lang="en-ID" sz="1100" u="none" strike="noStrike">
                          <a:effectLst/>
                        </a:rPr>
                        <a:t>SUMMARY</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3224312"/>
                  </a:ext>
                </a:extLst>
              </a:tr>
              <a:tr h="182880">
                <a:tc>
                  <a:txBody>
                    <a:bodyPr/>
                    <a:lstStyle/>
                    <a:p>
                      <a:pPr algn="ctr" fontAlgn="b"/>
                      <a:r>
                        <a:rPr lang="en-ID" sz="1100" u="none" strike="noStrike">
                          <a:effectLst/>
                        </a:rPr>
                        <a:t>Groups</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Count</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Sum</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Average</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Variance</a:t>
                      </a:r>
                      <a:endParaRPr lang="en-ID" sz="1100" b="0"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05241494"/>
                  </a:ext>
                </a:extLst>
              </a:tr>
              <a:tr h="182880">
                <a:tc>
                  <a:txBody>
                    <a:bodyPr/>
                    <a:lstStyle/>
                    <a:p>
                      <a:pPr algn="l" fontAlgn="b"/>
                      <a:r>
                        <a:rPr lang="en-ID" sz="1100" u="none" strike="noStrike">
                          <a:effectLst/>
                        </a:rPr>
                        <a:t>SQLearn</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11</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487,5</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100" u="none" strike="noStrike">
                          <a:effectLst/>
                        </a:rPr>
                        <a:t>44,31818</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100" u="none" strike="noStrike">
                          <a:effectLst/>
                        </a:rPr>
                        <a:t>206,6761</a:t>
                      </a:r>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55282"/>
                  </a:ext>
                </a:extLst>
              </a:tr>
              <a:tr h="190500">
                <a:tc>
                  <a:txBody>
                    <a:bodyPr/>
                    <a:lstStyle/>
                    <a:p>
                      <a:pPr algn="l" fontAlgn="b"/>
                      <a:r>
                        <a:rPr lang="en-ID" sz="1100" u="none" strike="noStrike">
                          <a:effectLst/>
                        </a:rPr>
                        <a:t>Classic</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11</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487,5</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100" u="none" strike="noStrike">
                          <a:effectLst/>
                        </a:rPr>
                        <a:t>44,31818</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100" u="none" strike="noStrike">
                          <a:effectLst/>
                        </a:rPr>
                        <a:t>175,4261</a:t>
                      </a:r>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29896198"/>
                  </a:ext>
                </a:extLst>
              </a:tr>
            </a:tbl>
          </a:graphicData>
        </a:graphic>
      </p:graphicFrame>
      <p:graphicFrame>
        <p:nvGraphicFramePr>
          <p:cNvPr id="8" name="Table 7">
            <a:extLst>
              <a:ext uri="{FF2B5EF4-FFF2-40B4-BE49-F238E27FC236}">
                <a16:creationId xmlns:a16="http://schemas.microsoft.com/office/drawing/2014/main" id="{D9A783B3-28E2-4B6F-AE27-33C16ECE25B9}"/>
              </a:ext>
            </a:extLst>
          </p:cNvPr>
          <p:cNvGraphicFramePr>
            <a:graphicFrameLocks noGrp="1"/>
          </p:cNvGraphicFramePr>
          <p:nvPr>
            <p:extLst>
              <p:ext uri="{D42A27DB-BD31-4B8C-83A1-F6EECF244321}">
                <p14:modId xmlns:p14="http://schemas.microsoft.com/office/powerpoint/2010/main" val="3769783050"/>
              </p:ext>
            </p:extLst>
          </p:nvPr>
        </p:nvGraphicFramePr>
        <p:xfrm>
          <a:off x="4406411" y="2872349"/>
          <a:ext cx="4534391" cy="1193010"/>
        </p:xfrm>
        <a:graphic>
          <a:graphicData uri="http://schemas.openxmlformats.org/drawingml/2006/table">
            <a:tbl>
              <a:tblPr>
                <a:tableStyleId>{A846BE98-FFC4-4AB9-BE63-EEEF1F1E7CC9}</a:tableStyleId>
              </a:tblPr>
              <a:tblGrid>
                <a:gridCol w="1124717">
                  <a:extLst>
                    <a:ext uri="{9D8B030D-6E8A-4147-A177-3AD203B41FA5}">
                      <a16:colId xmlns:a16="http://schemas.microsoft.com/office/drawing/2014/main" val="538701476"/>
                    </a:ext>
                  </a:extLst>
                </a:gridCol>
                <a:gridCol w="568279">
                  <a:extLst>
                    <a:ext uri="{9D8B030D-6E8A-4147-A177-3AD203B41FA5}">
                      <a16:colId xmlns:a16="http://schemas.microsoft.com/office/drawing/2014/main" val="2653731737"/>
                    </a:ext>
                  </a:extLst>
                </a:gridCol>
                <a:gridCol w="568279">
                  <a:extLst>
                    <a:ext uri="{9D8B030D-6E8A-4147-A177-3AD203B41FA5}">
                      <a16:colId xmlns:a16="http://schemas.microsoft.com/office/drawing/2014/main" val="3547728163"/>
                    </a:ext>
                  </a:extLst>
                </a:gridCol>
                <a:gridCol w="568279">
                  <a:extLst>
                    <a:ext uri="{9D8B030D-6E8A-4147-A177-3AD203B41FA5}">
                      <a16:colId xmlns:a16="http://schemas.microsoft.com/office/drawing/2014/main" val="884890934"/>
                    </a:ext>
                  </a:extLst>
                </a:gridCol>
                <a:gridCol w="568279">
                  <a:extLst>
                    <a:ext uri="{9D8B030D-6E8A-4147-A177-3AD203B41FA5}">
                      <a16:colId xmlns:a16="http://schemas.microsoft.com/office/drawing/2014/main" val="3588761838"/>
                    </a:ext>
                  </a:extLst>
                </a:gridCol>
                <a:gridCol w="568279">
                  <a:extLst>
                    <a:ext uri="{9D8B030D-6E8A-4147-A177-3AD203B41FA5}">
                      <a16:colId xmlns:a16="http://schemas.microsoft.com/office/drawing/2014/main" val="1175657415"/>
                    </a:ext>
                  </a:extLst>
                </a:gridCol>
                <a:gridCol w="568279">
                  <a:extLst>
                    <a:ext uri="{9D8B030D-6E8A-4147-A177-3AD203B41FA5}">
                      <a16:colId xmlns:a16="http://schemas.microsoft.com/office/drawing/2014/main" val="3908496894"/>
                    </a:ext>
                  </a:extLst>
                </a:gridCol>
              </a:tblGrid>
              <a:tr h="148123">
                <a:tc>
                  <a:txBody>
                    <a:bodyPr/>
                    <a:lstStyle/>
                    <a:p>
                      <a:pPr algn="l" fontAlgn="b"/>
                      <a:r>
                        <a:rPr lang="en-ID" sz="1100" u="none" strike="noStrike">
                          <a:effectLst/>
                        </a:rPr>
                        <a:t>ANOVA</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91853134"/>
                  </a:ext>
                </a:extLst>
              </a:tr>
              <a:tr h="224950">
                <a:tc>
                  <a:txBody>
                    <a:bodyPr/>
                    <a:lstStyle/>
                    <a:p>
                      <a:pPr algn="ctr" fontAlgn="b"/>
                      <a:r>
                        <a:rPr lang="en-ID" sz="1100" u="none" strike="noStrike">
                          <a:effectLst/>
                        </a:rPr>
                        <a:t>Source of Variation</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SS</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df</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MS</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F</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P-value</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F crit</a:t>
                      </a:r>
                      <a:endParaRPr lang="en-ID" sz="1000" b="0"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31410723"/>
                  </a:ext>
                </a:extLst>
              </a:tr>
              <a:tr h="224950">
                <a:tc>
                  <a:txBody>
                    <a:bodyPr/>
                    <a:lstStyle/>
                    <a:p>
                      <a:pPr algn="l" fontAlgn="b"/>
                      <a:r>
                        <a:rPr lang="en-ID" sz="1100" u="none" strike="noStrike">
                          <a:effectLst/>
                        </a:rPr>
                        <a:t>Between Groups</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000" u="none" strike="noStrike">
                          <a:effectLst/>
                        </a:rPr>
                        <a:t>1,82E-12</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000" u="none" strike="noStrike">
                          <a:effectLst/>
                        </a:rPr>
                        <a:t>1,82E-12</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000" u="none" strike="noStrike">
                          <a:effectLst/>
                        </a:rPr>
                        <a:t>9,52E-15</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000" u="none" strike="noStrike">
                          <a:effectLst/>
                        </a:rPr>
                        <a:t>4,351244</a:t>
                      </a:r>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34163753"/>
                  </a:ext>
                </a:extLst>
              </a:tr>
              <a:tr h="224950">
                <a:tc>
                  <a:txBody>
                    <a:bodyPr/>
                    <a:lstStyle/>
                    <a:p>
                      <a:pPr algn="l" fontAlgn="b"/>
                      <a:r>
                        <a:rPr lang="en-ID" sz="1100" u="none" strike="noStrike">
                          <a:effectLst/>
                        </a:rPr>
                        <a:t>Within Groups</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000" u="none" strike="noStrike">
                          <a:effectLst/>
                        </a:rPr>
                        <a:t>3821,023</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20</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000" u="none" strike="noStrike">
                          <a:effectLst/>
                        </a:rPr>
                        <a:t>191,0511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47876986"/>
                  </a:ext>
                </a:extLst>
              </a:tr>
              <a:tr h="224950">
                <a:tc>
                  <a:txBody>
                    <a:bodyPr/>
                    <a:lstStyle/>
                    <a:p>
                      <a:pPr algn="l" fontAlgn="b"/>
                      <a:r>
                        <a:rPr lang="en-ID" sz="1100" u="none" strike="noStrike">
                          <a:effectLst/>
                        </a:rPr>
                        <a:t>Total</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D" sz="1000" u="none" strike="noStrike">
                          <a:effectLst/>
                        </a:rPr>
                        <a:t>3821,023</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21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00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00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00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D" sz="100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18878126"/>
                  </a:ext>
                </a:extLst>
              </a:tr>
            </a:tbl>
          </a:graphicData>
        </a:graphic>
      </p:graphicFrame>
      <p:sp>
        <p:nvSpPr>
          <p:cNvPr id="11" name="Freeform 7">
            <a:extLst>
              <a:ext uri="{FF2B5EF4-FFF2-40B4-BE49-F238E27FC236}">
                <a16:creationId xmlns:a16="http://schemas.microsoft.com/office/drawing/2014/main" id="{896E71BD-9320-4CEE-84D0-9A4777FADB4D}"/>
              </a:ext>
            </a:extLst>
          </p:cNvPr>
          <p:cNvSpPr/>
          <p:nvPr/>
        </p:nvSpPr>
        <p:spPr>
          <a:xfrm rot="21380005">
            <a:off x="7562071" y="3139642"/>
            <a:ext cx="978479" cy="495849"/>
          </a:xfrm>
          <a:custGeom>
            <a:avLst/>
            <a:gdLst/>
            <a:ahLst/>
            <a:cxnLst/>
            <a:rect l="l" t="t" r="r" b="b"/>
            <a:pathLst>
              <a:path w="3309922" h="1342023">
                <a:moveTo>
                  <a:pt x="0" y="0"/>
                </a:moveTo>
                <a:lnTo>
                  <a:pt x="3309922" y="0"/>
                </a:lnTo>
                <a:lnTo>
                  <a:pt x="3309922" y="1342023"/>
                </a:lnTo>
                <a:lnTo>
                  <a:pt x="0" y="1342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Google Shape;217;p32">
            <a:extLst>
              <a:ext uri="{FF2B5EF4-FFF2-40B4-BE49-F238E27FC236}">
                <a16:creationId xmlns:a16="http://schemas.microsoft.com/office/drawing/2014/main" id="{52D50A09-56BE-48A6-AB94-5A56B69A5209}"/>
              </a:ext>
            </a:extLst>
          </p:cNvPr>
          <p:cNvSpPr txBox="1">
            <a:spLocks/>
          </p:cNvSpPr>
          <p:nvPr/>
        </p:nvSpPr>
        <p:spPr>
          <a:xfrm>
            <a:off x="1609279" y="174192"/>
            <a:ext cx="5328540" cy="5370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latin typeface="Raleway" pitchFamily="2" charset="0"/>
              </a:rPr>
              <a:t>PEMBAGIAN KELOMPOK BELAJAR</a:t>
            </a:r>
            <a:endParaRPr lang="en-ID" sz="2400" b="1" dirty="0">
              <a:latin typeface="Raleway" pitchFamily="2" charset="0"/>
            </a:endParaRPr>
          </a:p>
        </p:txBody>
      </p:sp>
    </p:spTree>
    <p:extLst>
      <p:ext uri="{BB962C8B-B14F-4D97-AF65-F5344CB8AC3E}">
        <p14:creationId xmlns:p14="http://schemas.microsoft.com/office/powerpoint/2010/main" val="225331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CB4D50-AFD4-49A0-81CE-B4EFD87FA554}"/>
              </a:ext>
            </a:extLst>
          </p:cNvPr>
          <p:cNvSpPr txBox="1"/>
          <p:nvPr/>
        </p:nvSpPr>
        <p:spPr>
          <a:xfrm>
            <a:off x="300990" y="1589216"/>
            <a:ext cx="4861560" cy="523220"/>
          </a:xfrm>
          <a:prstGeom prst="rect">
            <a:avLst/>
          </a:prstGeom>
          <a:noFill/>
        </p:spPr>
        <p:txBody>
          <a:bodyPr wrap="square">
            <a:spAutoFit/>
          </a:bodyPr>
          <a:lstStyle/>
          <a:p>
            <a:pPr algn="ctr"/>
            <a:r>
              <a:rPr lang="en-US" sz="2800" b="1">
                <a:latin typeface="Raleway" pitchFamily="2" charset="0"/>
              </a:rPr>
              <a:t>PENGUJIAN TAHAP KEDUA</a:t>
            </a:r>
            <a:endParaRPr lang="en-ID" sz="2800" b="1" dirty="0">
              <a:latin typeface="Raleway" pitchFamily="2" charset="0"/>
            </a:endParaRPr>
          </a:p>
        </p:txBody>
      </p:sp>
      <p:sp>
        <p:nvSpPr>
          <p:cNvPr id="20" name="Oval 19">
            <a:extLst>
              <a:ext uri="{FF2B5EF4-FFF2-40B4-BE49-F238E27FC236}">
                <a16:creationId xmlns:a16="http://schemas.microsoft.com/office/drawing/2014/main" id="{34F47A28-4D5C-44E3-B47E-1268D1C2BEAA}"/>
              </a:ext>
            </a:extLst>
          </p:cNvPr>
          <p:cNvSpPr/>
          <p:nvPr/>
        </p:nvSpPr>
        <p:spPr>
          <a:xfrm>
            <a:off x="5654040" y="848604"/>
            <a:ext cx="360000" cy="360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endParaRPr lang="en-ID"/>
          </a:p>
        </p:txBody>
      </p:sp>
      <p:sp>
        <p:nvSpPr>
          <p:cNvPr id="21" name="Oval 20">
            <a:extLst>
              <a:ext uri="{FF2B5EF4-FFF2-40B4-BE49-F238E27FC236}">
                <a16:creationId xmlns:a16="http://schemas.microsoft.com/office/drawing/2014/main" id="{80DDCD1F-A48A-4058-BF64-B328C23791E4}"/>
              </a:ext>
            </a:extLst>
          </p:cNvPr>
          <p:cNvSpPr/>
          <p:nvPr/>
        </p:nvSpPr>
        <p:spPr>
          <a:xfrm>
            <a:off x="5654040" y="1452406"/>
            <a:ext cx="360000" cy="360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en-ID"/>
          </a:p>
        </p:txBody>
      </p:sp>
      <p:sp>
        <p:nvSpPr>
          <p:cNvPr id="22" name="Oval 21">
            <a:extLst>
              <a:ext uri="{FF2B5EF4-FFF2-40B4-BE49-F238E27FC236}">
                <a16:creationId xmlns:a16="http://schemas.microsoft.com/office/drawing/2014/main" id="{B3E639D0-2570-45A6-BD5C-B876038007FF}"/>
              </a:ext>
            </a:extLst>
          </p:cNvPr>
          <p:cNvSpPr/>
          <p:nvPr/>
        </p:nvSpPr>
        <p:spPr>
          <a:xfrm>
            <a:off x="5654040" y="2660010"/>
            <a:ext cx="360000" cy="360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endParaRPr lang="en-ID"/>
          </a:p>
        </p:txBody>
      </p:sp>
      <p:sp>
        <p:nvSpPr>
          <p:cNvPr id="23" name="Oval 22">
            <a:extLst>
              <a:ext uri="{FF2B5EF4-FFF2-40B4-BE49-F238E27FC236}">
                <a16:creationId xmlns:a16="http://schemas.microsoft.com/office/drawing/2014/main" id="{BE532CB9-48C3-40E4-A61A-B07D4002EFC1}"/>
              </a:ext>
            </a:extLst>
          </p:cNvPr>
          <p:cNvSpPr/>
          <p:nvPr/>
        </p:nvSpPr>
        <p:spPr>
          <a:xfrm>
            <a:off x="5654040" y="3263812"/>
            <a:ext cx="360000" cy="360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endParaRPr lang="en-ID"/>
          </a:p>
        </p:txBody>
      </p:sp>
      <p:sp>
        <p:nvSpPr>
          <p:cNvPr id="24" name="Oval 23">
            <a:extLst>
              <a:ext uri="{FF2B5EF4-FFF2-40B4-BE49-F238E27FC236}">
                <a16:creationId xmlns:a16="http://schemas.microsoft.com/office/drawing/2014/main" id="{A91C6695-E280-4958-9CA1-42EC5CCCF4D0}"/>
              </a:ext>
            </a:extLst>
          </p:cNvPr>
          <p:cNvSpPr/>
          <p:nvPr/>
        </p:nvSpPr>
        <p:spPr>
          <a:xfrm>
            <a:off x="5654040" y="2056208"/>
            <a:ext cx="360000" cy="360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endParaRPr lang="en-ID"/>
          </a:p>
        </p:txBody>
      </p:sp>
      <p:sp>
        <p:nvSpPr>
          <p:cNvPr id="25" name="TextBox 24">
            <a:extLst>
              <a:ext uri="{FF2B5EF4-FFF2-40B4-BE49-F238E27FC236}">
                <a16:creationId xmlns:a16="http://schemas.microsoft.com/office/drawing/2014/main" id="{FC6AF6F1-C2C9-4BE3-92BA-369DB19787B8}"/>
              </a:ext>
            </a:extLst>
          </p:cNvPr>
          <p:cNvSpPr txBox="1"/>
          <p:nvPr/>
        </p:nvSpPr>
        <p:spPr>
          <a:xfrm>
            <a:off x="6187440" y="851580"/>
            <a:ext cx="938077" cy="430887"/>
          </a:xfrm>
          <a:prstGeom prst="rect">
            <a:avLst/>
          </a:prstGeom>
          <a:noFill/>
        </p:spPr>
        <p:txBody>
          <a:bodyPr wrap="none" rtlCol="0">
            <a:spAutoFit/>
          </a:bodyPr>
          <a:lstStyle/>
          <a:p>
            <a:r>
              <a:rPr lang="en-US" sz="1100"/>
              <a:t>Pembukaan</a:t>
            </a:r>
            <a:br>
              <a:rPr lang="en-US" sz="1100"/>
            </a:br>
            <a:r>
              <a:rPr lang="en-US" sz="1100"/>
              <a:t>3 menit</a:t>
            </a:r>
            <a:endParaRPr lang="en-ID" sz="1100"/>
          </a:p>
        </p:txBody>
      </p:sp>
      <p:sp>
        <p:nvSpPr>
          <p:cNvPr id="26" name="TextBox 25">
            <a:extLst>
              <a:ext uri="{FF2B5EF4-FFF2-40B4-BE49-F238E27FC236}">
                <a16:creationId xmlns:a16="http://schemas.microsoft.com/office/drawing/2014/main" id="{80FFE038-A5C7-4F62-B5D8-29DBBF515232}"/>
              </a:ext>
            </a:extLst>
          </p:cNvPr>
          <p:cNvSpPr txBox="1"/>
          <p:nvPr/>
        </p:nvSpPr>
        <p:spPr>
          <a:xfrm>
            <a:off x="6197883" y="1419939"/>
            <a:ext cx="724878" cy="430887"/>
          </a:xfrm>
          <a:prstGeom prst="rect">
            <a:avLst/>
          </a:prstGeom>
          <a:noFill/>
        </p:spPr>
        <p:txBody>
          <a:bodyPr wrap="none" rtlCol="0">
            <a:spAutoFit/>
          </a:bodyPr>
          <a:lstStyle/>
          <a:p>
            <a:r>
              <a:rPr lang="en-US" sz="1100" i="1"/>
              <a:t>Pre-test</a:t>
            </a:r>
            <a:br>
              <a:rPr lang="en-US" sz="1100"/>
            </a:br>
            <a:r>
              <a:rPr lang="en-US" sz="1100"/>
              <a:t>15 menit</a:t>
            </a:r>
            <a:endParaRPr lang="en-ID" sz="1100"/>
          </a:p>
        </p:txBody>
      </p:sp>
      <p:sp>
        <p:nvSpPr>
          <p:cNvPr id="27" name="TextBox 26">
            <a:extLst>
              <a:ext uri="{FF2B5EF4-FFF2-40B4-BE49-F238E27FC236}">
                <a16:creationId xmlns:a16="http://schemas.microsoft.com/office/drawing/2014/main" id="{8FC0E0FB-307C-4397-8674-2965B7484161}"/>
              </a:ext>
            </a:extLst>
          </p:cNvPr>
          <p:cNvSpPr txBox="1"/>
          <p:nvPr/>
        </p:nvSpPr>
        <p:spPr>
          <a:xfrm>
            <a:off x="6187439" y="2021345"/>
            <a:ext cx="2739853" cy="430887"/>
          </a:xfrm>
          <a:prstGeom prst="rect">
            <a:avLst/>
          </a:prstGeom>
          <a:noFill/>
        </p:spPr>
        <p:txBody>
          <a:bodyPr wrap="none" rtlCol="0">
            <a:spAutoFit/>
          </a:bodyPr>
          <a:lstStyle/>
          <a:p>
            <a:r>
              <a:rPr lang="en-US" sz="1100"/>
              <a:t>Penjelasan Materi ERD Entity &amp; Attribute</a:t>
            </a:r>
            <a:br>
              <a:rPr lang="en-US" sz="1100"/>
            </a:br>
            <a:r>
              <a:rPr lang="en-US" sz="1100"/>
              <a:t>30 menit</a:t>
            </a:r>
            <a:endParaRPr lang="en-ID" sz="1100"/>
          </a:p>
        </p:txBody>
      </p:sp>
      <p:sp>
        <p:nvSpPr>
          <p:cNvPr id="28" name="TextBox 27">
            <a:extLst>
              <a:ext uri="{FF2B5EF4-FFF2-40B4-BE49-F238E27FC236}">
                <a16:creationId xmlns:a16="http://schemas.microsoft.com/office/drawing/2014/main" id="{7A1BACD2-7DCB-4C79-90AA-80A23A990709}"/>
              </a:ext>
            </a:extLst>
          </p:cNvPr>
          <p:cNvSpPr txBox="1"/>
          <p:nvPr/>
        </p:nvSpPr>
        <p:spPr>
          <a:xfrm>
            <a:off x="6197883" y="2624566"/>
            <a:ext cx="724878" cy="430887"/>
          </a:xfrm>
          <a:prstGeom prst="rect">
            <a:avLst/>
          </a:prstGeom>
          <a:noFill/>
        </p:spPr>
        <p:txBody>
          <a:bodyPr wrap="none" rtlCol="0">
            <a:spAutoFit/>
          </a:bodyPr>
          <a:lstStyle/>
          <a:p>
            <a:r>
              <a:rPr lang="en-US" sz="1100" i="1"/>
              <a:t>Mid-test</a:t>
            </a:r>
            <a:br>
              <a:rPr lang="en-US" sz="1100"/>
            </a:br>
            <a:r>
              <a:rPr lang="en-US" sz="1100"/>
              <a:t>35 menit</a:t>
            </a:r>
            <a:endParaRPr lang="en-ID" sz="1100"/>
          </a:p>
        </p:txBody>
      </p:sp>
      <p:sp>
        <p:nvSpPr>
          <p:cNvPr id="29" name="TextBox 28">
            <a:extLst>
              <a:ext uri="{FF2B5EF4-FFF2-40B4-BE49-F238E27FC236}">
                <a16:creationId xmlns:a16="http://schemas.microsoft.com/office/drawing/2014/main" id="{F69260D4-5FC2-4662-B39B-E643A2F8F258}"/>
              </a:ext>
            </a:extLst>
          </p:cNvPr>
          <p:cNvSpPr txBox="1"/>
          <p:nvPr/>
        </p:nvSpPr>
        <p:spPr>
          <a:xfrm>
            <a:off x="6197883" y="3228368"/>
            <a:ext cx="2045753" cy="430887"/>
          </a:xfrm>
          <a:prstGeom prst="rect">
            <a:avLst/>
          </a:prstGeom>
          <a:noFill/>
        </p:spPr>
        <p:txBody>
          <a:bodyPr wrap="none" rtlCol="0">
            <a:spAutoFit/>
          </a:bodyPr>
          <a:lstStyle/>
          <a:p>
            <a:r>
              <a:rPr lang="en-US" sz="1100"/>
              <a:t>Pembagian Kelompok Belajar</a:t>
            </a:r>
            <a:br>
              <a:rPr lang="en-US" sz="1100"/>
            </a:br>
            <a:r>
              <a:rPr lang="en-US" sz="1100"/>
              <a:t>3 menit</a:t>
            </a:r>
            <a:endParaRPr lang="en-ID" sz="1100"/>
          </a:p>
        </p:txBody>
      </p:sp>
      <p:sp>
        <p:nvSpPr>
          <p:cNvPr id="16" name="TextBox 15">
            <a:extLst>
              <a:ext uri="{FF2B5EF4-FFF2-40B4-BE49-F238E27FC236}">
                <a16:creationId xmlns:a16="http://schemas.microsoft.com/office/drawing/2014/main" id="{C6A600E3-84B0-46FD-9F47-1F91B6815D6F}"/>
              </a:ext>
            </a:extLst>
          </p:cNvPr>
          <p:cNvSpPr txBox="1"/>
          <p:nvPr/>
        </p:nvSpPr>
        <p:spPr>
          <a:xfrm>
            <a:off x="259080" y="2608149"/>
            <a:ext cx="4945380" cy="1015663"/>
          </a:xfrm>
          <a:prstGeom prst="rect">
            <a:avLst/>
          </a:prstGeom>
          <a:noFill/>
        </p:spPr>
        <p:txBody>
          <a:bodyPr wrap="square">
            <a:spAutoFit/>
          </a:bodyPr>
          <a:lstStyle/>
          <a:p>
            <a:pPr algn="ctr"/>
            <a:r>
              <a:rPr lang="en-ID" sz="1200">
                <a:latin typeface="Raleway" pitchFamily="2" charset="0"/>
              </a:rPr>
              <a:t>Pada tahap ini, dilakukan pengambilan sampel nilai </a:t>
            </a:r>
            <a:r>
              <a:rPr lang="en-ID" sz="1200" b="1" i="1">
                <a:latin typeface="Raleway" pitchFamily="2" charset="0"/>
              </a:rPr>
              <a:t>Pre-test</a:t>
            </a:r>
            <a:r>
              <a:rPr lang="en-ID" sz="1200">
                <a:latin typeface="Raleway" pitchFamily="2" charset="0"/>
              </a:rPr>
              <a:t>, </a:t>
            </a:r>
            <a:r>
              <a:rPr lang="en-ID" sz="1200" b="1" i="1">
                <a:latin typeface="Raleway" pitchFamily="2" charset="0"/>
              </a:rPr>
              <a:t>Mid-test</a:t>
            </a:r>
            <a:r>
              <a:rPr lang="en-ID" sz="1200">
                <a:latin typeface="Raleway" pitchFamily="2" charset="0"/>
              </a:rPr>
              <a:t>, dan </a:t>
            </a:r>
            <a:r>
              <a:rPr lang="en-ID" sz="1200" b="1" i="1">
                <a:latin typeface="Raleway" pitchFamily="2" charset="0"/>
              </a:rPr>
              <a:t>Post-test</a:t>
            </a:r>
            <a:r>
              <a:rPr lang="en-ID" sz="1200">
                <a:latin typeface="Raleway" pitchFamily="2" charset="0"/>
              </a:rPr>
              <a:t> serta pembelajaran menggunakan Aplikasi SQLearn. Pengujian dilaksanakan pada dua kelas di tingkat 1, dengan tanggal pelaksanaan pada 22 Mei, 23 Mei dan 30 Mei 2023. Partisipasi dalam pengujian ini berjumlah 76 orang.​​</a:t>
            </a:r>
          </a:p>
        </p:txBody>
      </p:sp>
      <p:sp>
        <p:nvSpPr>
          <p:cNvPr id="17" name="Oval 16">
            <a:extLst>
              <a:ext uri="{FF2B5EF4-FFF2-40B4-BE49-F238E27FC236}">
                <a16:creationId xmlns:a16="http://schemas.microsoft.com/office/drawing/2014/main" id="{EE4403C2-41EB-4F4B-AC53-744E31C8D046}"/>
              </a:ext>
            </a:extLst>
          </p:cNvPr>
          <p:cNvSpPr/>
          <p:nvPr/>
        </p:nvSpPr>
        <p:spPr>
          <a:xfrm>
            <a:off x="5654040" y="3867614"/>
            <a:ext cx="360000" cy="360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endParaRPr lang="en-ID"/>
          </a:p>
        </p:txBody>
      </p:sp>
      <p:sp>
        <p:nvSpPr>
          <p:cNvPr id="18" name="Oval 17">
            <a:extLst>
              <a:ext uri="{FF2B5EF4-FFF2-40B4-BE49-F238E27FC236}">
                <a16:creationId xmlns:a16="http://schemas.microsoft.com/office/drawing/2014/main" id="{6137203C-7F00-481B-BCB1-CFC190690693}"/>
              </a:ext>
            </a:extLst>
          </p:cNvPr>
          <p:cNvSpPr/>
          <p:nvPr/>
        </p:nvSpPr>
        <p:spPr>
          <a:xfrm>
            <a:off x="5654040" y="4471416"/>
            <a:ext cx="360000" cy="36000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endParaRPr lang="en-ID"/>
          </a:p>
        </p:txBody>
      </p:sp>
      <p:sp>
        <p:nvSpPr>
          <p:cNvPr id="19" name="TextBox 18">
            <a:extLst>
              <a:ext uri="{FF2B5EF4-FFF2-40B4-BE49-F238E27FC236}">
                <a16:creationId xmlns:a16="http://schemas.microsoft.com/office/drawing/2014/main" id="{B375A3C3-352C-4FAF-A6CA-E035AE6F1487}"/>
              </a:ext>
            </a:extLst>
          </p:cNvPr>
          <p:cNvSpPr txBox="1"/>
          <p:nvPr/>
        </p:nvSpPr>
        <p:spPr>
          <a:xfrm>
            <a:off x="6187439" y="3832170"/>
            <a:ext cx="1879041" cy="430887"/>
          </a:xfrm>
          <a:prstGeom prst="rect">
            <a:avLst/>
          </a:prstGeom>
          <a:noFill/>
        </p:spPr>
        <p:txBody>
          <a:bodyPr wrap="none" rtlCol="0">
            <a:spAutoFit/>
          </a:bodyPr>
          <a:lstStyle/>
          <a:p>
            <a:r>
              <a:rPr lang="en-US" sz="1100"/>
              <a:t>Latihan SQLearn &amp; Classic</a:t>
            </a:r>
            <a:br>
              <a:rPr lang="en-US" sz="1100"/>
            </a:br>
            <a:r>
              <a:rPr lang="en-US" sz="1100"/>
              <a:t>30 menit</a:t>
            </a:r>
            <a:endParaRPr lang="en-ID" sz="1100"/>
          </a:p>
        </p:txBody>
      </p:sp>
      <p:sp>
        <p:nvSpPr>
          <p:cNvPr id="30" name="TextBox 29">
            <a:extLst>
              <a:ext uri="{FF2B5EF4-FFF2-40B4-BE49-F238E27FC236}">
                <a16:creationId xmlns:a16="http://schemas.microsoft.com/office/drawing/2014/main" id="{35CD52A7-00E8-4EEC-94D2-7D664BC3D6DD}"/>
              </a:ext>
            </a:extLst>
          </p:cNvPr>
          <p:cNvSpPr txBox="1"/>
          <p:nvPr/>
        </p:nvSpPr>
        <p:spPr>
          <a:xfrm>
            <a:off x="6187439" y="4431792"/>
            <a:ext cx="739305" cy="430887"/>
          </a:xfrm>
          <a:prstGeom prst="rect">
            <a:avLst/>
          </a:prstGeom>
          <a:noFill/>
        </p:spPr>
        <p:txBody>
          <a:bodyPr wrap="none" rtlCol="0">
            <a:spAutoFit/>
          </a:bodyPr>
          <a:lstStyle/>
          <a:p>
            <a:r>
              <a:rPr lang="en-US" sz="1100" i="1"/>
              <a:t>Post-test</a:t>
            </a:r>
            <a:br>
              <a:rPr lang="en-US" sz="1100"/>
            </a:br>
            <a:r>
              <a:rPr lang="en-US" sz="1100"/>
              <a:t>15 menit</a:t>
            </a:r>
            <a:endParaRPr lang="en-ID" sz="1100"/>
          </a:p>
        </p:txBody>
      </p:sp>
    </p:spTree>
    <p:extLst>
      <p:ext uri="{BB962C8B-B14F-4D97-AF65-F5344CB8AC3E}">
        <p14:creationId xmlns:p14="http://schemas.microsoft.com/office/powerpoint/2010/main" val="335413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287377" y="262714"/>
            <a:ext cx="4461942"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Raleway" pitchFamily="2" charset="0"/>
              </a:rPr>
              <a:t>LATAR BELAKANG</a:t>
            </a:r>
            <a:endParaRPr sz="2800" b="1" dirty="0">
              <a:latin typeface="Raleway" pitchFamily="2" charset="0"/>
            </a:endParaRPr>
          </a:p>
        </p:txBody>
      </p:sp>
      <p:sp>
        <p:nvSpPr>
          <p:cNvPr id="3" name="TextBox 2">
            <a:extLst>
              <a:ext uri="{FF2B5EF4-FFF2-40B4-BE49-F238E27FC236}">
                <a16:creationId xmlns:a16="http://schemas.microsoft.com/office/drawing/2014/main" id="{CABFCBA2-F46A-4F02-81E4-54329C93F701}"/>
              </a:ext>
            </a:extLst>
          </p:cNvPr>
          <p:cNvSpPr txBox="1"/>
          <p:nvPr/>
        </p:nvSpPr>
        <p:spPr>
          <a:xfrm>
            <a:off x="2967600" y="1119081"/>
            <a:ext cx="3208799" cy="461665"/>
          </a:xfrm>
          <a:prstGeom prst="rect">
            <a:avLst/>
          </a:prstGeom>
          <a:noFill/>
        </p:spPr>
        <p:txBody>
          <a:bodyPr wrap="square" rtlCol="0">
            <a:spAutoFit/>
          </a:bodyPr>
          <a:lstStyle/>
          <a:p>
            <a:pPr algn="ctr"/>
            <a:r>
              <a:rPr lang="en-ID" sz="1200" dirty="0" err="1">
                <a:solidFill>
                  <a:srgbClr val="000000"/>
                </a:solidFill>
                <a:effectLst/>
                <a:latin typeface="Raleway" pitchFamily="2" charset="0"/>
                <a:ea typeface="Times New Roman" panose="02020603050405020304" pitchFamily="18" charset="0"/>
              </a:rPr>
              <a:t>Pemodelan</a:t>
            </a:r>
            <a:r>
              <a:rPr lang="en-ID" sz="1200" dirty="0">
                <a:solidFill>
                  <a:srgbClr val="000000"/>
                </a:solidFill>
                <a:effectLst/>
                <a:latin typeface="Raleway" pitchFamily="2" charset="0"/>
                <a:ea typeface="Times New Roman" panose="02020603050405020304" pitchFamily="18" charset="0"/>
              </a:rPr>
              <a:t> Entity-Relationship </a:t>
            </a:r>
            <a:r>
              <a:rPr lang="en-ID" sz="1200" dirty="0" err="1">
                <a:solidFill>
                  <a:srgbClr val="000000"/>
                </a:solidFill>
                <a:effectLst/>
                <a:latin typeface="Raleway" pitchFamily="2" charset="0"/>
                <a:ea typeface="Times New Roman" panose="02020603050405020304" pitchFamily="18" charset="0"/>
              </a:rPr>
              <a:t>merupakan</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alat</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dasar</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dalam</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merancang</a:t>
            </a:r>
            <a:r>
              <a:rPr lang="en-ID" sz="1200" dirty="0">
                <a:solidFill>
                  <a:srgbClr val="000000"/>
                </a:solidFill>
                <a:effectLst/>
                <a:latin typeface="Raleway" pitchFamily="2" charset="0"/>
                <a:ea typeface="Times New Roman" panose="02020603050405020304" pitchFamily="18" charset="0"/>
              </a:rPr>
              <a:t> basis data.</a:t>
            </a:r>
            <a:endParaRPr lang="en-ID" sz="1200" dirty="0">
              <a:latin typeface="Raleway" pitchFamily="2" charset="0"/>
              <a:cs typeface="Times New Roman" panose="02020603050405020304" pitchFamily="18" charset="0"/>
            </a:endParaRPr>
          </a:p>
        </p:txBody>
      </p:sp>
      <p:sp>
        <p:nvSpPr>
          <p:cNvPr id="16" name="AutoShape 4" descr="Pengertian, komponen dan relasi Entity Relationship Diagram (ERD) |  Matkul.xyz">
            <a:extLst>
              <a:ext uri="{FF2B5EF4-FFF2-40B4-BE49-F238E27FC236}">
                <a16:creationId xmlns:a16="http://schemas.microsoft.com/office/drawing/2014/main" id="{323D4424-C2A9-4FFF-B837-73ED35083204}"/>
              </a:ext>
            </a:extLst>
          </p:cNvPr>
          <p:cNvSpPr>
            <a:spLocks noChangeAspect="1" noChangeArrowheads="1"/>
          </p:cNvSpPr>
          <p:nvPr/>
        </p:nvSpPr>
        <p:spPr bwMode="auto">
          <a:xfrm>
            <a:off x="4694663"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grpSp>
        <p:nvGrpSpPr>
          <p:cNvPr id="33" name="Group 32">
            <a:extLst>
              <a:ext uri="{FF2B5EF4-FFF2-40B4-BE49-F238E27FC236}">
                <a16:creationId xmlns:a16="http://schemas.microsoft.com/office/drawing/2014/main" id="{7D8BE306-B459-44E2-A614-A9619DEA708D}"/>
              </a:ext>
            </a:extLst>
          </p:cNvPr>
          <p:cNvGrpSpPr/>
          <p:nvPr/>
        </p:nvGrpSpPr>
        <p:grpSpPr>
          <a:xfrm>
            <a:off x="684416" y="2109120"/>
            <a:ext cx="1868104" cy="1993380"/>
            <a:chOff x="1082413" y="3033395"/>
            <a:chExt cx="1868104" cy="1993380"/>
          </a:xfrm>
        </p:grpSpPr>
        <p:sp>
          <p:nvSpPr>
            <p:cNvPr id="14" name="Rectangle: Rounded Corners 13">
              <a:extLst>
                <a:ext uri="{FF2B5EF4-FFF2-40B4-BE49-F238E27FC236}">
                  <a16:creationId xmlns:a16="http://schemas.microsoft.com/office/drawing/2014/main" id="{A85ABF0B-9F70-4AAB-B467-FC146034AD36}"/>
                </a:ext>
              </a:extLst>
            </p:cNvPr>
            <p:cNvSpPr/>
            <p:nvPr/>
          </p:nvSpPr>
          <p:spPr>
            <a:xfrm>
              <a:off x="1082413" y="3033395"/>
              <a:ext cx="1868104" cy="199338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1" name="Group 30">
              <a:extLst>
                <a:ext uri="{FF2B5EF4-FFF2-40B4-BE49-F238E27FC236}">
                  <a16:creationId xmlns:a16="http://schemas.microsoft.com/office/drawing/2014/main" id="{961D097C-B9FC-461D-87B3-DD23287E5136}"/>
                </a:ext>
              </a:extLst>
            </p:cNvPr>
            <p:cNvGrpSpPr/>
            <p:nvPr/>
          </p:nvGrpSpPr>
          <p:grpSpPr>
            <a:xfrm>
              <a:off x="1161001" y="3133038"/>
              <a:ext cx="1710930" cy="1748586"/>
              <a:chOff x="1161001" y="3133038"/>
              <a:chExt cx="1710930" cy="1748586"/>
            </a:xfrm>
          </p:grpSpPr>
          <p:grpSp>
            <p:nvGrpSpPr>
              <p:cNvPr id="19" name="Google Shape;1022;p23">
                <a:extLst>
                  <a:ext uri="{FF2B5EF4-FFF2-40B4-BE49-F238E27FC236}">
                    <a16:creationId xmlns:a16="http://schemas.microsoft.com/office/drawing/2014/main" id="{CEDAB308-0A82-4DB1-98B0-025C44C01041}"/>
                  </a:ext>
                </a:extLst>
              </p:cNvPr>
              <p:cNvGrpSpPr/>
              <p:nvPr/>
            </p:nvGrpSpPr>
            <p:grpSpPr>
              <a:xfrm>
                <a:off x="1161001" y="3486130"/>
                <a:ext cx="1710930" cy="1395494"/>
                <a:chOff x="859961" y="2207938"/>
                <a:chExt cx="964826" cy="988027"/>
              </a:xfrm>
            </p:grpSpPr>
            <p:sp>
              <p:nvSpPr>
                <p:cNvPr id="21" name="Google Shape;1024;p23">
                  <a:extLst>
                    <a:ext uri="{FF2B5EF4-FFF2-40B4-BE49-F238E27FC236}">
                      <a16:creationId xmlns:a16="http://schemas.microsoft.com/office/drawing/2014/main" id="{C072E53F-964E-4D1F-9755-D15C03D9268A}"/>
                    </a:ext>
                  </a:extLst>
                </p:cNvPr>
                <p:cNvSpPr txBox="1"/>
                <p:nvPr/>
              </p:nvSpPr>
              <p:spPr>
                <a:xfrm>
                  <a:off x="925059" y="2956265"/>
                  <a:ext cx="834628" cy="239700"/>
                </a:xfrm>
                <a:prstGeom prst="rect">
                  <a:avLst/>
                </a:prstGeom>
                <a:noFill/>
                <a:ln>
                  <a:noFill/>
                </a:ln>
              </p:spPr>
              <p:txBody>
                <a:bodyPr spcFirstLastPara="1" wrap="square" lIns="91425" tIns="91425" rIns="91425" bIns="91425" anchor="t" anchorCtr="0">
                  <a:noAutofit/>
                </a:bodyPr>
                <a:lstStyle/>
                <a:p>
                  <a:r>
                    <a:rPr lang="en-US" sz="800" b="1" dirty="0">
                      <a:solidFill>
                        <a:schemeClr val="bg1"/>
                      </a:solidFill>
                      <a:latin typeface="Raleway" pitchFamily="2" charset="0"/>
                    </a:rPr>
                    <a:t>Li, Q., &amp; Chen, Y.-L. (2016.)..</a:t>
                  </a:r>
                </a:p>
              </p:txBody>
            </p:sp>
            <p:sp>
              <p:nvSpPr>
                <p:cNvPr id="22" name="Google Shape;1025;p23">
                  <a:extLst>
                    <a:ext uri="{FF2B5EF4-FFF2-40B4-BE49-F238E27FC236}">
                      <a16:creationId xmlns:a16="http://schemas.microsoft.com/office/drawing/2014/main" id="{04458358-92EF-40BE-B61C-A0E4BED90623}"/>
                    </a:ext>
                  </a:extLst>
                </p:cNvPr>
                <p:cNvSpPr txBox="1"/>
                <p:nvPr/>
              </p:nvSpPr>
              <p:spPr>
                <a:xfrm>
                  <a:off x="859961" y="2207938"/>
                  <a:ext cx="964826" cy="76393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a:solidFill>
                        <a:schemeClr val="bg1"/>
                      </a:solidFill>
                      <a:effectLst/>
                      <a:latin typeface="Raleway" pitchFamily="2" charset="0"/>
                      <a:ea typeface="Times New Roman" panose="02020603050405020304" pitchFamily="18" charset="0"/>
                    </a:rPr>
                    <a:t>Proses </a:t>
                  </a:r>
                  <a:r>
                    <a:rPr lang="en-ID" sz="1200" dirty="0" err="1">
                      <a:solidFill>
                        <a:schemeClr val="bg1"/>
                      </a:solidFill>
                      <a:effectLst/>
                      <a:latin typeface="Raleway" pitchFamily="2" charset="0"/>
                      <a:ea typeface="Times New Roman" panose="02020603050405020304" pitchFamily="18" charset="0"/>
                    </a:rPr>
                    <a:t>pemodelan</a:t>
                  </a:r>
                  <a:r>
                    <a:rPr lang="en-ID" sz="1200" dirty="0">
                      <a:solidFill>
                        <a:schemeClr val="bg1"/>
                      </a:solidFill>
                      <a:effectLst/>
                      <a:latin typeface="Raleway" pitchFamily="2" charset="0"/>
                      <a:ea typeface="Times New Roman" panose="02020603050405020304" pitchFamily="18" charset="0"/>
                    </a:rPr>
                    <a:t> Entity Relationship (ER) </a:t>
                  </a:r>
                  <a:r>
                    <a:rPr lang="en-ID" sz="1200" dirty="0" err="1">
                      <a:solidFill>
                        <a:schemeClr val="bg1"/>
                      </a:solidFill>
                      <a:effectLst/>
                      <a:latin typeface="Raleway" pitchFamily="2" charset="0"/>
                      <a:ea typeface="Times New Roman" panose="02020603050405020304" pitchFamily="18" charset="0"/>
                    </a:rPr>
                    <a:t>didasarkan</a:t>
                  </a:r>
                  <a:r>
                    <a:rPr lang="en-ID" sz="1200" dirty="0">
                      <a:solidFill>
                        <a:schemeClr val="bg1"/>
                      </a:solidFill>
                      <a:effectLst/>
                      <a:latin typeface="Raleway" pitchFamily="2" charset="0"/>
                      <a:ea typeface="Times New Roman" panose="02020603050405020304" pitchFamily="18" charset="0"/>
                    </a:rPr>
                    <a:t> pada </a:t>
                  </a:r>
                  <a:r>
                    <a:rPr lang="en-ID" sz="1200" dirty="0" err="1">
                      <a:solidFill>
                        <a:schemeClr val="bg1"/>
                      </a:solidFill>
                      <a:effectLst/>
                      <a:latin typeface="Raleway" pitchFamily="2" charset="0"/>
                      <a:ea typeface="Times New Roman" panose="02020603050405020304" pitchFamily="18" charset="0"/>
                    </a:rPr>
                    <a:t>teknik</a:t>
                  </a:r>
                  <a:r>
                    <a:rPr lang="en-ID" sz="1200" dirty="0">
                      <a:solidFill>
                        <a:schemeClr val="bg1"/>
                      </a:solidFill>
                      <a:effectLst/>
                      <a:latin typeface="Raleway" pitchFamily="2" charset="0"/>
                      <a:ea typeface="Times New Roman" panose="02020603050405020304" pitchFamily="18" charset="0"/>
                    </a:rPr>
                    <a:t> </a:t>
                  </a:r>
                  <a:r>
                    <a:rPr lang="en-ID" sz="1200" dirty="0" err="1">
                      <a:solidFill>
                        <a:schemeClr val="bg1"/>
                      </a:solidFill>
                      <a:effectLst/>
                      <a:latin typeface="Raleway" pitchFamily="2" charset="0"/>
                      <a:ea typeface="Times New Roman" panose="02020603050405020304" pitchFamily="18" charset="0"/>
                    </a:rPr>
                    <a:t>pemodelan</a:t>
                  </a:r>
                  <a:r>
                    <a:rPr lang="en-ID" sz="1200" dirty="0">
                      <a:solidFill>
                        <a:schemeClr val="bg1"/>
                      </a:solidFill>
                      <a:effectLst/>
                      <a:latin typeface="Raleway" pitchFamily="2" charset="0"/>
                      <a:ea typeface="Times New Roman" panose="02020603050405020304" pitchFamily="18" charset="0"/>
                    </a:rPr>
                    <a:t> data </a:t>
                  </a:r>
                  <a:r>
                    <a:rPr lang="en-ID" sz="1200" dirty="0" err="1">
                      <a:solidFill>
                        <a:schemeClr val="bg1"/>
                      </a:solidFill>
                      <a:effectLst/>
                      <a:latin typeface="Raleway" pitchFamily="2" charset="0"/>
                      <a:ea typeface="Times New Roman" panose="02020603050405020304" pitchFamily="18" charset="0"/>
                    </a:rPr>
                    <a:t>konseptual</a:t>
                  </a:r>
                  <a:endParaRPr lang="en-ID" sz="1200" dirty="0">
                    <a:solidFill>
                      <a:schemeClr val="bg1"/>
                    </a:solidFill>
                    <a:latin typeface="Raleway" pitchFamily="2" charset="0"/>
                    <a:ea typeface="Barlow"/>
                    <a:cs typeface="Barlow"/>
                    <a:sym typeface="Barlow"/>
                  </a:endParaRPr>
                </a:p>
              </p:txBody>
            </p:sp>
          </p:grpSp>
          <p:pic>
            <p:nvPicPr>
              <p:cNvPr id="26" name="Graphic 25" descr="Document with solid fill">
                <a:extLst>
                  <a:ext uri="{FF2B5EF4-FFF2-40B4-BE49-F238E27FC236}">
                    <a16:creationId xmlns:a16="http://schemas.microsoft.com/office/drawing/2014/main" id="{F693F26D-B06A-4C00-B521-E32FE91E5B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2783" y="3133038"/>
                <a:ext cx="429889" cy="429889"/>
              </a:xfrm>
              <a:prstGeom prst="rect">
                <a:avLst/>
              </a:prstGeom>
            </p:spPr>
          </p:pic>
        </p:grpSp>
      </p:grpSp>
      <p:grpSp>
        <p:nvGrpSpPr>
          <p:cNvPr id="75" name="Group 74">
            <a:extLst>
              <a:ext uri="{FF2B5EF4-FFF2-40B4-BE49-F238E27FC236}">
                <a16:creationId xmlns:a16="http://schemas.microsoft.com/office/drawing/2014/main" id="{E1E2CAE6-C0CD-421B-B36A-78F1D83E393D}"/>
              </a:ext>
            </a:extLst>
          </p:cNvPr>
          <p:cNvGrpSpPr/>
          <p:nvPr/>
        </p:nvGrpSpPr>
        <p:grpSpPr>
          <a:xfrm>
            <a:off x="6484179" y="2114016"/>
            <a:ext cx="1868104" cy="1993380"/>
            <a:chOff x="6128348" y="3028929"/>
            <a:chExt cx="1868104" cy="1993380"/>
          </a:xfrm>
          <a:solidFill>
            <a:schemeClr val="accent5">
              <a:lumMod val="50000"/>
            </a:schemeClr>
          </a:solidFill>
        </p:grpSpPr>
        <p:grpSp>
          <p:nvGrpSpPr>
            <p:cNvPr id="58" name="Group 57">
              <a:extLst>
                <a:ext uri="{FF2B5EF4-FFF2-40B4-BE49-F238E27FC236}">
                  <a16:creationId xmlns:a16="http://schemas.microsoft.com/office/drawing/2014/main" id="{3E804C3F-AA43-4F3E-9B73-77020B5346FF}"/>
                </a:ext>
              </a:extLst>
            </p:cNvPr>
            <p:cNvGrpSpPr/>
            <p:nvPr/>
          </p:nvGrpSpPr>
          <p:grpSpPr>
            <a:xfrm>
              <a:off x="6128348" y="3028929"/>
              <a:ext cx="1868104" cy="1993380"/>
              <a:chOff x="1082413" y="3033395"/>
              <a:chExt cx="1868104" cy="1993380"/>
            </a:xfrm>
            <a:grpFill/>
          </p:grpSpPr>
          <p:sp>
            <p:nvSpPr>
              <p:cNvPr id="59" name="Rectangle: Rounded Corners 58">
                <a:extLst>
                  <a:ext uri="{FF2B5EF4-FFF2-40B4-BE49-F238E27FC236}">
                    <a16:creationId xmlns:a16="http://schemas.microsoft.com/office/drawing/2014/main" id="{5C597B1F-ECA5-4AE2-B0B0-E53C0B3CF0FD}"/>
                  </a:ext>
                </a:extLst>
              </p:cNvPr>
              <p:cNvSpPr/>
              <p:nvPr/>
            </p:nvSpPr>
            <p:spPr>
              <a:xfrm>
                <a:off x="1082413" y="3033395"/>
                <a:ext cx="1868104" cy="1993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61" name="Google Shape;1022;p23">
                <a:extLst>
                  <a:ext uri="{FF2B5EF4-FFF2-40B4-BE49-F238E27FC236}">
                    <a16:creationId xmlns:a16="http://schemas.microsoft.com/office/drawing/2014/main" id="{C6116DE6-4DE7-4C81-AC96-8B4C85E71181}"/>
                  </a:ext>
                </a:extLst>
              </p:cNvPr>
              <p:cNvGrpSpPr/>
              <p:nvPr/>
            </p:nvGrpSpPr>
            <p:grpSpPr>
              <a:xfrm>
                <a:off x="1161001" y="3486130"/>
                <a:ext cx="1710930" cy="1395494"/>
                <a:chOff x="859961" y="2207938"/>
                <a:chExt cx="964826" cy="988027"/>
              </a:xfrm>
              <a:grpFill/>
            </p:grpSpPr>
            <p:sp>
              <p:nvSpPr>
                <p:cNvPr id="63" name="Google Shape;1024;p23">
                  <a:extLst>
                    <a:ext uri="{FF2B5EF4-FFF2-40B4-BE49-F238E27FC236}">
                      <a16:creationId xmlns:a16="http://schemas.microsoft.com/office/drawing/2014/main" id="{4C70C8DC-E4F9-4F4F-87B8-C105F93D1BC9}"/>
                    </a:ext>
                  </a:extLst>
                </p:cNvPr>
                <p:cNvSpPr txBox="1"/>
                <p:nvPr/>
              </p:nvSpPr>
              <p:spPr>
                <a:xfrm>
                  <a:off x="925059" y="2956265"/>
                  <a:ext cx="834628" cy="239700"/>
                </a:xfrm>
                <a:prstGeom prst="rect">
                  <a:avLst/>
                </a:prstGeom>
                <a:grpFill/>
                <a:ln>
                  <a:noFill/>
                </a:ln>
              </p:spPr>
              <p:txBody>
                <a:bodyPr spcFirstLastPara="1" wrap="square" lIns="91425" tIns="91425" rIns="91425" bIns="91425" anchor="t" anchorCtr="0">
                  <a:noAutofit/>
                </a:bodyPr>
                <a:lstStyle/>
                <a:p>
                  <a:pPr algn="ctr"/>
                  <a:r>
                    <a:rPr lang="en-US" sz="800" b="1" dirty="0">
                      <a:solidFill>
                        <a:schemeClr val="bg1"/>
                      </a:solidFill>
                      <a:latin typeface="Raleway" pitchFamily="2" charset="0"/>
                    </a:rPr>
                    <a:t>Ryan, S. D., </a:t>
                  </a:r>
                  <a:r>
                    <a:rPr lang="en-US" sz="800" b="1" dirty="0" err="1">
                      <a:solidFill>
                        <a:schemeClr val="bg1"/>
                      </a:solidFill>
                      <a:latin typeface="Raleway" pitchFamily="2" charset="0"/>
                    </a:rPr>
                    <a:t>Bordoloi</a:t>
                  </a:r>
                  <a:r>
                    <a:rPr lang="en-US" sz="800" b="1" dirty="0">
                      <a:solidFill>
                        <a:schemeClr val="bg1"/>
                      </a:solidFill>
                      <a:latin typeface="Raleway" pitchFamily="2" charset="0"/>
                    </a:rPr>
                    <a:t>, B., &amp; Harrison, D. A. (2001.)..</a:t>
                  </a:r>
                </a:p>
              </p:txBody>
            </p:sp>
            <p:sp>
              <p:nvSpPr>
                <p:cNvPr id="64" name="Google Shape;1025;p23">
                  <a:extLst>
                    <a:ext uri="{FF2B5EF4-FFF2-40B4-BE49-F238E27FC236}">
                      <a16:creationId xmlns:a16="http://schemas.microsoft.com/office/drawing/2014/main" id="{2019E124-6082-411C-8116-C15334932FE2}"/>
                    </a:ext>
                  </a:extLst>
                </p:cNvPr>
                <p:cNvSpPr txBox="1"/>
                <p:nvPr/>
              </p:nvSpPr>
              <p:spPr>
                <a:xfrm>
                  <a:off x="859961" y="2207938"/>
                  <a:ext cx="964826" cy="763930"/>
                </a:xfrm>
                <a:prstGeom prst="rect">
                  <a:avLst/>
                </a:prstGeom>
                <a:grp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ID" sz="1200" dirty="0">
                    <a:solidFill>
                      <a:schemeClr val="bg1"/>
                    </a:solidFill>
                    <a:latin typeface="Raleway" pitchFamily="2" charset="0"/>
                    <a:ea typeface="Barlow"/>
                    <a:cs typeface="Barlow"/>
                    <a:sym typeface="Barlow"/>
                  </a:endParaRPr>
                </a:p>
              </p:txBody>
            </p:sp>
          </p:grpSp>
        </p:grpSp>
        <p:grpSp>
          <p:nvGrpSpPr>
            <p:cNvPr id="74" name="Group 73">
              <a:extLst>
                <a:ext uri="{FF2B5EF4-FFF2-40B4-BE49-F238E27FC236}">
                  <a16:creationId xmlns:a16="http://schemas.microsoft.com/office/drawing/2014/main" id="{8AE6B466-87D4-4906-9D71-0AFB03577076}"/>
                </a:ext>
              </a:extLst>
            </p:cNvPr>
            <p:cNvGrpSpPr/>
            <p:nvPr/>
          </p:nvGrpSpPr>
          <p:grpSpPr>
            <a:xfrm>
              <a:off x="6128348" y="3110276"/>
              <a:ext cx="1868104" cy="1463848"/>
              <a:chOff x="6128348" y="3110276"/>
              <a:chExt cx="1868104" cy="1463848"/>
            </a:xfrm>
            <a:grpFill/>
          </p:grpSpPr>
          <p:sp>
            <p:nvSpPr>
              <p:cNvPr id="67" name="TextBox 66">
                <a:extLst>
                  <a:ext uri="{FF2B5EF4-FFF2-40B4-BE49-F238E27FC236}">
                    <a16:creationId xmlns:a16="http://schemas.microsoft.com/office/drawing/2014/main" id="{CAA07837-3217-4DA8-AD88-337CB3668661}"/>
                  </a:ext>
                </a:extLst>
              </p:cNvPr>
              <p:cNvSpPr txBox="1"/>
              <p:nvPr/>
            </p:nvSpPr>
            <p:spPr>
              <a:xfrm>
                <a:off x="6128348" y="3558461"/>
                <a:ext cx="1868104" cy="1015663"/>
              </a:xfrm>
              <a:prstGeom prst="rect">
                <a:avLst/>
              </a:prstGeom>
              <a:grpFill/>
            </p:spPr>
            <p:txBody>
              <a:bodyPr wrap="square">
                <a:spAutoFit/>
              </a:bodyPr>
              <a:lstStyle/>
              <a:p>
                <a:pPr algn="ctr"/>
                <a:r>
                  <a:rPr lang="en-ID" sz="1200" dirty="0">
                    <a:solidFill>
                      <a:schemeClr val="bg1"/>
                    </a:solidFill>
                    <a:latin typeface="Raleway" pitchFamily="2" charset="0"/>
                  </a:rPr>
                  <a:t>ERD </a:t>
                </a:r>
                <a:r>
                  <a:rPr lang="en-ID" sz="1200" dirty="0" err="1">
                    <a:solidFill>
                      <a:schemeClr val="bg1"/>
                    </a:solidFill>
                    <a:latin typeface="Raleway" pitchFamily="2" charset="0"/>
                  </a:rPr>
                  <a:t>dimulai</a:t>
                </a:r>
                <a:r>
                  <a:rPr lang="en-ID" sz="1200" dirty="0">
                    <a:solidFill>
                      <a:schemeClr val="bg1"/>
                    </a:solidFill>
                    <a:latin typeface="Raleway" pitchFamily="2" charset="0"/>
                  </a:rPr>
                  <a:t> </a:t>
                </a:r>
                <a:r>
                  <a:rPr lang="en-ID" sz="1200" dirty="0" err="1">
                    <a:solidFill>
                      <a:schemeClr val="bg1"/>
                    </a:solidFill>
                    <a:latin typeface="Raleway" pitchFamily="2" charset="0"/>
                  </a:rPr>
                  <a:t>dengan</a:t>
                </a:r>
                <a:r>
                  <a:rPr lang="en-ID" sz="1200" dirty="0">
                    <a:solidFill>
                      <a:schemeClr val="bg1"/>
                    </a:solidFill>
                    <a:latin typeface="Raleway" pitchFamily="2" charset="0"/>
                  </a:rPr>
                  <a:t> </a:t>
                </a:r>
                <a:r>
                  <a:rPr lang="en-ID" sz="1200" dirty="0" err="1">
                    <a:solidFill>
                      <a:schemeClr val="bg1"/>
                    </a:solidFill>
                    <a:latin typeface="Raleway" pitchFamily="2" charset="0"/>
                  </a:rPr>
                  <a:t>merancang</a:t>
                </a:r>
                <a:r>
                  <a:rPr lang="en-ID" sz="1200" dirty="0">
                    <a:solidFill>
                      <a:schemeClr val="bg1"/>
                    </a:solidFill>
                    <a:latin typeface="Raleway" pitchFamily="2" charset="0"/>
                  </a:rPr>
                  <a:t> model </a:t>
                </a:r>
                <a:r>
                  <a:rPr lang="en-ID" sz="1200" dirty="0" err="1">
                    <a:solidFill>
                      <a:schemeClr val="bg1"/>
                    </a:solidFill>
                    <a:latin typeface="Raleway" pitchFamily="2" charset="0"/>
                  </a:rPr>
                  <a:t>entitas</a:t>
                </a:r>
                <a:r>
                  <a:rPr lang="en-ID" sz="1200" dirty="0">
                    <a:solidFill>
                      <a:schemeClr val="bg1"/>
                    </a:solidFill>
                    <a:latin typeface="Raleway" pitchFamily="2" charset="0"/>
                  </a:rPr>
                  <a:t>, </a:t>
                </a:r>
                <a:r>
                  <a:rPr lang="en-ID" sz="1200" dirty="0" err="1">
                    <a:solidFill>
                      <a:schemeClr val="bg1"/>
                    </a:solidFill>
                    <a:latin typeface="Raleway" pitchFamily="2" charset="0"/>
                  </a:rPr>
                  <a:t>atributnya</a:t>
                </a:r>
                <a:r>
                  <a:rPr lang="en-ID" sz="1200" dirty="0">
                    <a:solidFill>
                      <a:schemeClr val="bg1"/>
                    </a:solidFill>
                    <a:latin typeface="Raleway" pitchFamily="2" charset="0"/>
                  </a:rPr>
                  <a:t>, dan </a:t>
                </a:r>
                <a:r>
                  <a:rPr lang="en-ID" sz="1200" dirty="0" err="1">
                    <a:solidFill>
                      <a:schemeClr val="bg1"/>
                    </a:solidFill>
                    <a:latin typeface="Raleway" pitchFamily="2" charset="0"/>
                  </a:rPr>
                  <a:t>hubungan</a:t>
                </a:r>
                <a:r>
                  <a:rPr lang="en-ID" sz="1200" dirty="0">
                    <a:solidFill>
                      <a:schemeClr val="bg1"/>
                    </a:solidFill>
                    <a:latin typeface="Raleway" pitchFamily="2" charset="0"/>
                  </a:rPr>
                  <a:t> biner </a:t>
                </a:r>
                <a:r>
                  <a:rPr lang="en-ID" sz="1200" dirty="0" err="1">
                    <a:solidFill>
                      <a:schemeClr val="bg1"/>
                    </a:solidFill>
                    <a:latin typeface="Raleway" pitchFamily="2" charset="0"/>
                  </a:rPr>
                  <a:t>antar</a:t>
                </a:r>
                <a:r>
                  <a:rPr lang="en-ID" sz="1200" dirty="0">
                    <a:solidFill>
                      <a:schemeClr val="bg1"/>
                    </a:solidFill>
                    <a:latin typeface="Raleway" pitchFamily="2" charset="0"/>
                  </a:rPr>
                  <a:t> </a:t>
                </a:r>
                <a:r>
                  <a:rPr lang="en-ID" sz="1200" dirty="0" err="1">
                    <a:solidFill>
                      <a:schemeClr val="bg1"/>
                    </a:solidFill>
                    <a:latin typeface="Raleway" pitchFamily="2" charset="0"/>
                  </a:rPr>
                  <a:t>entitas</a:t>
                </a:r>
                <a:endParaRPr lang="en-ID" sz="1200" dirty="0">
                  <a:solidFill>
                    <a:schemeClr val="bg1"/>
                  </a:solidFill>
                  <a:latin typeface="Raleway" pitchFamily="2" charset="0"/>
                </a:endParaRPr>
              </a:p>
            </p:txBody>
          </p:sp>
          <p:pic>
            <p:nvPicPr>
              <p:cNvPr id="68" name="Graphic 67" descr="Statistics with solid fill">
                <a:extLst>
                  <a:ext uri="{FF2B5EF4-FFF2-40B4-BE49-F238E27FC236}">
                    <a16:creationId xmlns:a16="http://schemas.microsoft.com/office/drawing/2014/main" id="{88E4BE3C-1922-45C0-A6F0-F150D3D46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8199" y="3110276"/>
                <a:ext cx="428400" cy="428400"/>
              </a:xfrm>
              <a:prstGeom prst="rect">
                <a:avLst/>
              </a:prstGeom>
            </p:spPr>
          </p:pic>
        </p:grpSp>
      </p:grpSp>
      <p:grpSp>
        <p:nvGrpSpPr>
          <p:cNvPr id="71" name="Group 70">
            <a:extLst>
              <a:ext uri="{FF2B5EF4-FFF2-40B4-BE49-F238E27FC236}">
                <a16:creationId xmlns:a16="http://schemas.microsoft.com/office/drawing/2014/main" id="{5A017B1A-1EF8-4A28-A8E5-FB749DC7A187}"/>
              </a:ext>
            </a:extLst>
          </p:cNvPr>
          <p:cNvGrpSpPr/>
          <p:nvPr/>
        </p:nvGrpSpPr>
        <p:grpSpPr>
          <a:xfrm>
            <a:off x="3584297" y="2109120"/>
            <a:ext cx="1868104" cy="1993380"/>
            <a:chOff x="3531221" y="3033395"/>
            <a:chExt cx="1868104" cy="1993380"/>
          </a:xfrm>
          <a:solidFill>
            <a:schemeClr val="accent2">
              <a:lumMod val="50000"/>
            </a:schemeClr>
          </a:solidFill>
        </p:grpSpPr>
        <p:grpSp>
          <p:nvGrpSpPr>
            <p:cNvPr id="36" name="Group 35">
              <a:extLst>
                <a:ext uri="{FF2B5EF4-FFF2-40B4-BE49-F238E27FC236}">
                  <a16:creationId xmlns:a16="http://schemas.microsoft.com/office/drawing/2014/main" id="{0B14E1ED-291C-43C0-A383-45F3230BDFBE}"/>
                </a:ext>
              </a:extLst>
            </p:cNvPr>
            <p:cNvGrpSpPr/>
            <p:nvPr/>
          </p:nvGrpSpPr>
          <p:grpSpPr>
            <a:xfrm>
              <a:off x="3531221" y="3033395"/>
              <a:ext cx="1868104" cy="1993380"/>
              <a:chOff x="1082413" y="3033395"/>
              <a:chExt cx="1868104" cy="1993380"/>
            </a:xfrm>
            <a:grpFill/>
          </p:grpSpPr>
          <p:sp>
            <p:nvSpPr>
              <p:cNvPr id="37" name="Rectangle: Rounded Corners 36">
                <a:extLst>
                  <a:ext uri="{FF2B5EF4-FFF2-40B4-BE49-F238E27FC236}">
                    <a16:creationId xmlns:a16="http://schemas.microsoft.com/office/drawing/2014/main" id="{68E56B4D-D016-4736-89C5-F0378CDA2CCA}"/>
                  </a:ext>
                </a:extLst>
              </p:cNvPr>
              <p:cNvSpPr/>
              <p:nvPr/>
            </p:nvSpPr>
            <p:spPr>
              <a:xfrm>
                <a:off x="1082413" y="3033395"/>
                <a:ext cx="1868104" cy="1993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39" name="Google Shape;1022;p23">
                <a:extLst>
                  <a:ext uri="{FF2B5EF4-FFF2-40B4-BE49-F238E27FC236}">
                    <a16:creationId xmlns:a16="http://schemas.microsoft.com/office/drawing/2014/main" id="{AC0BB3EC-C631-4BB7-9589-2C45064DE207}"/>
                  </a:ext>
                </a:extLst>
              </p:cNvPr>
              <p:cNvGrpSpPr/>
              <p:nvPr/>
            </p:nvGrpSpPr>
            <p:grpSpPr>
              <a:xfrm>
                <a:off x="1161001" y="3486130"/>
                <a:ext cx="1710930" cy="1395494"/>
                <a:chOff x="859961" y="2207938"/>
                <a:chExt cx="964826" cy="988027"/>
              </a:xfrm>
              <a:grpFill/>
            </p:grpSpPr>
            <p:sp>
              <p:nvSpPr>
                <p:cNvPr id="41" name="Google Shape;1024;p23">
                  <a:extLst>
                    <a:ext uri="{FF2B5EF4-FFF2-40B4-BE49-F238E27FC236}">
                      <a16:creationId xmlns:a16="http://schemas.microsoft.com/office/drawing/2014/main" id="{692EF43C-4594-4510-B143-2FC7FE4CA962}"/>
                    </a:ext>
                  </a:extLst>
                </p:cNvPr>
                <p:cNvSpPr txBox="1"/>
                <p:nvPr/>
              </p:nvSpPr>
              <p:spPr>
                <a:xfrm>
                  <a:off x="925059" y="2956265"/>
                  <a:ext cx="834628" cy="239700"/>
                </a:xfrm>
                <a:prstGeom prst="rect">
                  <a:avLst/>
                </a:prstGeom>
                <a:grpFill/>
                <a:ln>
                  <a:noFill/>
                </a:ln>
              </p:spPr>
              <p:txBody>
                <a:bodyPr spcFirstLastPara="1" wrap="square" lIns="91425" tIns="91425" rIns="91425" bIns="91425" anchor="t" anchorCtr="0">
                  <a:noAutofit/>
                </a:bodyPr>
                <a:lstStyle/>
                <a:p>
                  <a:pPr algn="ctr"/>
                  <a:r>
                    <a:rPr lang="en-US" sz="800" b="1" dirty="0" err="1">
                      <a:solidFill>
                        <a:schemeClr val="bg1"/>
                      </a:solidFill>
                      <a:latin typeface="Raleway" pitchFamily="2" charset="0"/>
                    </a:rPr>
                    <a:t>Badia</a:t>
                  </a:r>
                  <a:r>
                    <a:rPr lang="en-US" sz="800" b="1" dirty="0">
                      <a:solidFill>
                        <a:schemeClr val="bg1"/>
                      </a:solidFill>
                      <a:latin typeface="Raleway" pitchFamily="2" charset="0"/>
                    </a:rPr>
                    <a:t>, A. (2001). </a:t>
                  </a:r>
                </a:p>
              </p:txBody>
            </p:sp>
            <p:sp>
              <p:nvSpPr>
                <p:cNvPr id="42" name="Google Shape;1025;p23">
                  <a:extLst>
                    <a:ext uri="{FF2B5EF4-FFF2-40B4-BE49-F238E27FC236}">
                      <a16:creationId xmlns:a16="http://schemas.microsoft.com/office/drawing/2014/main" id="{015532FD-24D9-42AD-B4B9-D0193A9F66EF}"/>
                    </a:ext>
                  </a:extLst>
                </p:cNvPr>
                <p:cNvSpPr txBox="1"/>
                <p:nvPr/>
              </p:nvSpPr>
              <p:spPr>
                <a:xfrm>
                  <a:off x="859961" y="2207938"/>
                  <a:ext cx="964826" cy="763930"/>
                </a:xfrm>
                <a:prstGeom prst="rect">
                  <a:avLst/>
                </a:prstGeom>
                <a:grpFill/>
                <a:ln>
                  <a:noFill/>
                </a:ln>
              </p:spPr>
              <p:txBody>
                <a:bodyPr spcFirstLastPara="1" wrap="square" lIns="91425" tIns="91425" rIns="91425" bIns="91425" anchor="t" anchorCtr="0">
                  <a:noAutofit/>
                </a:bodyPr>
                <a:lstStyle/>
                <a:p>
                  <a:pPr algn="ctr"/>
                  <a:r>
                    <a:rPr lang="en-ID" sz="1200" dirty="0" err="1">
                      <a:solidFill>
                        <a:schemeClr val="bg1"/>
                      </a:solidFill>
                      <a:latin typeface="Raleway" pitchFamily="2" charset="0"/>
                      <a:ea typeface="Times New Roman" panose="02020603050405020304" pitchFamily="18" charset="0"/>
                    </a:rPr>
                    <a:t>M</a:t>
                  </a:r>
                  <a:r>
                    <a:rPr lang="en-ID" sz="1200" dirty="0" err="1">
                      <a:solidFill>
                        <a:schemeClr val="bg1"/>
                      </a:solidFill>
                      <a:effectLst/>
                      <a:latin typeface="Raleway" pitchFamily="2" charset="0"/>
                      <a:ea typeface="Times New Roman" panose="02020603050405020304" pitchFamily="18" charset="0"/>
                    </a:rPr>
                    <a:t>empunyai</a:t>
                  </a:r>
                  <a:r>
                    <a:rPr lang="en-ID" sz="1200" dirty="0">
                      <a:solidFill>
                        <a:schemeClr val="bg1"/>
                      </a:solidFill>
                      <a:effectLst/>
                      <a:latin typeface="Raleway" pitchFamily="2" charset="0"/>
                      <a:ea typeface="Times New Roman" panose="02020603050405020304" pitchFamily="18" charset="0"/>
                    </a:rPr>
                    <a:t> </a:t>
                  </a:r>
                  <a:r>
                    <a:rPr lang="en-ID" sz="1200" dirty="0" err="1">
                      <a:solidFill>
                        <a:schemeClr val="bg1"/>
                      </a:solidFill>
                      <a:effectLst/>
                      <a:latin typeface="Raleway" pitchFamily="2" charset="0"/>
                      <a:ea typeface="Times New Roman" panose="02020603050405020304" pitchFamily="18" charset="0"/>
                    </a:rPr>
                    <a:t>peran</a:t>
                  </a:r>
                  <a:r>
                    <a:rPr lang="en-ID" sz="1200" dirty="0">
                      <a:solidFill>
                        <a:schemeClr val="bg1"/>
                      </a:solidFill>
                      <a:effectLst/>
                      <a:latin typeface="Raleway" pitchFamily="2" charset="0"/>
                      <a:ea typeface="Times New Roman" panose="02020603050405020304" pitchFamily="18" charset="0"/>
                    </a:rPr>
                    <a:t> yang </a:t>
                  </a:r>
                  <a:r>
                    <a:rPr lang="en-ID" sz="1200" dirty="0" err="1">
                      <a:solidFill>
                        <a:schemeClr val="bg1"/>
                      </a:solidFill>
                      <a:effectLst/>
                      <a:latin typeface="Raleway" pitchFamily="2" charset="0"/>
                      <a:ea typeface="Times New Roman" panose="02020603050405020304" pitchFamily="18" charset="0"/>
                    </a:rPr>
                    <a:t>sangat</a:t>
                  </a:r>
                  <a:r>
                    <a:rPr lang="en-ID" sz="1200" dirty="0">
                      <a:solidFill>
                        <a:schemeClr val="bg1"/>
                      </a:solidFill>
                      <a:effectLst/>
                      <a:latin typeface="Raleway" pitchFamily="2" charset="0"/>
                      <a:ea typeface="Times New Roman" panose="02020603050405020304" pitchFamily="18" charset="0"/>
                    </a:rPr>
                    <a:t> </a:t>
                  </a:r>
                  <a:r>
                    <a:rPr lang="en-ID" sz="1200" dirty="0" err="1">
                      <a:solidFill>
                        <a:schemeClr val="bg1"/>
                      </a:solidFill>
                      <a:effectLst/>
                      <a:latin typeface="Raleway" pitchFamily="2" charset="0"/>
                      <a:ea typeface="Times New Roman" panose="02020603050405020304" pitchFamily="18" charset="0"/>
                    </a:rPr>
                    <a:t>penting</a:t>
                  </a:r>
                  <a:r>
                    <a:rPr lang="en-ID" sz="1200" dirty="0">
                      <a:solidFill>
                        <a:schemeClr val="bg1"/>
                      </a:solidFill>
                      <a:effectLst/>
                      <a:latin typeface="Raleway" pitchFamily="2" charset="0"/>
                      <a:ea typeface="Times New Roman" panose="02020603050405020304" pitchFamily="18" charset="0"/>
                    </a:rPr>
                    <a:t> </a:t>
                  </a:r>
                  <a:r>
                    <a:rPr lang="en-ID" sz="1200" dirty="0" err="1">
                      <a:solidFill>
                        <a:schemeClr val="bg1"/>
                      </a:solidFill>
                      <a:effectLst/>
                      <a:latin typeface="Raleway" pitchFamily="2" charset="0"/>
                      <a:ea typeface="Times New Roman" panose="02020603050405020304" pitchFamily="18" charset="0"/>
                    </a:rPr>
                    <a:t>dalam</a:t>
                  </a:r>
                  <a:r>
                    <a:rPr lang="en-ID" sz="1200" dirty="0">
                      <a:solidFill>
                        <a:schemeClr val="bg1"/>
                      </a:solidFill>
                      <a:effectLst/>
                      <a:latin typeface="Raleway" pitchFamily="2" charset="0"/>
                      <a:ea typeface="Times New Roman" panose="02020603050405020304" pitchFamily="18" charset="0"/>
                    </a:rPr>
                    <a:t> </a:t>
                  </a:r>
                  <a:r>
                    <a:rPr lang="en-ID" sz="1200" dirty="0" err="1">
                      <a:solidFill>
                        <a:schemeClr val="bg1"/>
                      </a:solidFill>
                      <a:effectLst/>
                      <a:latin typeface="Raleway" pitchFamily="2" charset="0"/>
                      <a:ea typeface="Times New Roman" panose="02020603050405020304" pitchFamily="18" charset="0"/>
                    </a:rPr>
                    <a:t>pemodelan</a:t>
                  </a:r>
                  <a:r>
                    <a:rPr lang="en-ID" sz="1200" dirty="0">
                      <a:solidFill>
                        <a:schemeClr val="bg1"/>
                      </a:solidFill>
                      <a:effectLst/>
                      <a:latin typeface="Raleway" pitchFamily="2" charset="0"/>
                      <a:ea typeface="Times New Roman" panose="02020603050405020304" pitchFamily="18" charset="0"/>
                    </a:rPr>
                    <a:t> </a:t>
                  </a:r>
                  <a:r>
                    <a:rPr lang="en-ID" sz="1200" dirty="0" err="1">
                      <a:solidFill>
                        <a:schemeClr val="bg1"/>
                      </a:solidFill>
                      <a:latin typeface="Raleway" pitchFamily="2" charset="0"/>
                      <a:ea typeface="Times New Roman" panose="02020603050405020304" pitchFamily="18" charset="0"/>
                    </a:rPr>
                    <a:t>S</a:t>
                  </a:r>
                  <a:r>
                    <a:rPr lang="en-ID" sz="1200" dirty="0" err="1">
                      <a:solidFill>
                        <a:schemeClr val="bg1"/>
                      </a:solidFill>
                      <a:effectLst/>
                      <a:latin typeface="Raleway" pitchFamily="2" charset="0"/>
                      <a:ea typeface="Times New Roman" panose="02020603050405020304" pitchFamily="18" charset="0"/>
                    </a:rPr>
                    <a:t>istem</a:t>
                  </a:r>
                  <a:r>
                    <a:rPr lang="en-ID" sz="1200" dirty="0">
                      <a:solidFill>
                        <a:schemeClr val="bg1"/>
                      </a:solidFill>
                      <a:effectLst/>
                      <a:latin typeface="Raleway" pitchFamily="2" charset="0"/>
                      <a:ea typeface="Times New Roman" panose="02020603050405020304" pitchFamily="18" charset="0"/>
                    </a:rPr>
                    <a:t> </a:t>
                  </a:r>
                  <a:r>
                    <a:rPr lang="en-ID" sz="1200" dirty="0" err="1">
                      <a:solidFill>
                        <a:schemeClr val="bg1"/>
                      </a:solidFill>
                      <a:latin typeface="Raleway" pitchFamily="2" charset="0"/>
                      <a:ea typeface="Times New Roman" panose="02020603050405020304" pitchFamily="18" charset="0"/>
                    </a:rPr>
                    <a:t>I</a:t>
                  </a:r>
                  <a:r>
                    <a:rPr lang="en-ID" sz="1200" dirty="0" err="1">
                      <a:solidFill>
                        <a:schemeClr val="bg1"/>
                      </a:solidFill>
                      <a:effectLst/>
                      <a:latin typeface="Raleway" pitchFamily="2" charset="0"/>
                      <a:ea typeface="Times New Roman" panose="02020603050405020304" pitchFamily="18" charset="0"/>
                    </a:rPr>
                    <a:t>nformasi</a:t>
                  </a:r>
                  <a:endParaRPr lang="en-ID" sz="1200" dirty="0">
                    <a:solidFill>
                      <a:schemeClr val="bg1"/>
                    </a:solidFill>
                    <a:latin typeface="Raleway" pitchFamily="2" charset="0"/>
                  </a:endParaRPr>
                </a:p>
              </p:txBody>
            </p:sp>
          </p:grpSp>
        </p:grpSp>
        <p:pic>
          <p:nvPicPr>
            <p:cNvPr id="70" name="Graphic 69" descr="Presentation with bar chart with solid fill">
              <a:extLst>
                <a:ext uri="{FF2B5EF4-FFF2-40B4-BE49-F238E27FC236}">
                  <a16:creationId xmlns:a16="http://schemas.microsoft.com/office/drawing/2014/main" id="{84ED2DD2-D38D-49D7-890A-64EE40E1ED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5400" y="3108766"/>
              <a:ext cx="428400" cy="428400"/>
            </a:xfrm>
            <a:prstGeom prst="rect">
              <a:avLst/>
            </a:prstGeom>
          </p:spPr>
        </p:pic>
      </p:grpSp>
      <p:sp>
        <p:nvSpPr>
          <p:cNvPr id="2" name="Arrow: Right 1">
            <a:extLst>
              <a:ext uri="{FF2B5EF4-FFF2-40B4-BE49-F238E27FC236}">
                <a16:creationId xmlns:a16="http://schemas.microsoft.com/office/drawing/2014/main" id="{014EF0D8-879C-432A-AA9D-3DDAA6B0F958}"/>
              </a:ext>
            </a:extLst>
          </p:cNvPr>
          <p:cNvSpPr/>
          <p:nvPr/>
        </p:nvSpPr>
        <p:spPr>
          <a:xfrm>
            <a:off x="2783993" y="2859028"/>
            <a:ext cx="553119" cy="33022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Arrow: Right 28">
            <a:extLst>
              <a:ext uri="{FF2B5EF4-FFF2-40B4-BE49-F238E27FC236}">
                <a16:creationId xmlns:a16="http://schemas.microsoft.com/office/drawing/2014/main" id="{7093B33C-E3B2-4143-8E95-E657C920080F}"/>
              </a:ext>
            </a:extLst>
          </p:cNvPr>
          <p:cNvSpPr/>
          <p:nvPr/>
        </p:nvSpPr>
        <p:spPr>
          <a:xfrm>
            <a:off x="5679023" y="2859028"/>
            <a:ext cx="553119" cy="33022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D19D01A-1345-46A6-B235-F573F8F81300}"/>
              </a:ext>
            </a:extLst>
          </p:cNvPr>
          <p:cNvGraphicFramePr>
            <a:graphicFrameLocks/>
          </p:cNvGraphicFramePr>
          <p:nvPr>
            <p:extLst>
              <p:ext uri="{D42A27DB-BD31-4B8C-83A1-F6EECF244321}">
                <p14:modId xmlns:p14="http://schemas.microsoft.com/office/powerpoint/2010/main" val="2347194825"/>
              </p:ext>
            </p:extLst>
          </p:nvPr>
        </p:nvGraphicFramePr>
        <p:xfrm>
          <a:off x="1068705" y="659130"/>
          <a:ext cx="7006590" cy="41567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8890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A717931-682A-4FBB-BC1F-6A719658991B}"/>
              </a:ext>
            </a:extLst>
          </p:cNvPr>
          <p:cNvGraphicFramePr>
            <a:graphicFrameLocks noGrp="1"/>
          </p:cNvGraphicFramePr>
          <p:nvPr>
            <p:extLst>
              <p:ext uri="{D42A27DB-BD31-4B8C-83A1-F6EECF244321}">
                <p14:modId xmlns:p14="http://schemas.microsoft.com/office/powerpoint/2010/main" val="848923017"/>
              </p:ext>
            </p:extLst>
          </p:nvPr>
        </p:nvGraphicFramePr>
        <p:xfrm>
          <a:off x="416052" y="267916"/>
          <a:ext cx="2799588" cy="4775308"/>
        </p:xfrm>
        <a:graphic>
          <a:graphicData uri="http://schemas.openxmlformats.org/drawingml/2006/table">
            <a:tbl>
              <a:tblPr>
                <a:tableStyleId>{A846BE98-FFC4-4AB9-BE63-EEEF1F1E7CC9}</a:tableStyleId>
              </a:tblPr>
              <a:tblGrid>
                <a:gridCol w="956643">
                  <a:extLst>
                    <a:ext uri="{9D8B030D-6E8A-4147-A177-3AD203B41FA5}">
                      <a16:colId xmlns:a16="http://schemas.microsoft.com/office/drawing/2014/main" val="2539687510"/>
                    </a:ext>
                  </a:extLst>
                </a:gridCol>
                <a:gridCol w="900370">
                  <a:extLst>
                    <a:ext uri="{9D8B030D-6E8A-4147-A177-3AD203B41FA5}">
                      <a16:colId xmlns:a16="http://schemas.microsoft.com/office/drawing/2014/main" val="3360319062"/>
                    </a:ext>
                  </a:extLst>
                </a:gridCol>
                <a:gridCol w="942575">
                  <a:extLst>
                    <a:ext uri="{9D8B030D-6E8A-4147-A177-3AD203B41FA5}">
                      <a16:colId xmlns:a16="http://schemas.microsoft.com/office/drawing/2014/main" val="2720777232"/>
                    </a:ext>
                  </a:extLst>
                </a:gridCol>
              </a:tblGrid>
              <a:tr h="94015">
                <a:tc gridSpan="3">
                  <a:txBody>
                    <a:bodyPr/>
                    <a:lstStyle/>
                    <a:p>
                      <a:pPr algn="ctr" fontAlgn="b"/>
                      <a:r>
                        <a:rPr lang="en-ID" sz="800" u="none" strike="noStrike">
                          <a:effectLst/>
                        </a:rPr>
                        <a:t>SQLearn</a:t>
                      </a:r>
                      <a:endParaRPr lang="en-ID" sz="800" b="1" i="0" u="none" strike="noStrike">
                        <a:solidFill>
                          <a:srgbClr val="000000"/>
                        </a:solidFill>
                        <a:effectLst/>
                        <a:latin typeface="Calibri" panose="020F0502020204030204" pitchFamily="34" charset="0"/>
                      </a:endParaRPr>
                    </a:p>
                  </a:txBody>
                  <a:tcPr marL="3746" marR="3746" marT="3746" marB="0" anchor="b"/>
                </a:tc>
                <a:tc hMerge="1">
                  <a:txBody>
                    <a:bodyPr/>
                    <a:lstStyle/>
                    <a:p>
                      <a:pPr algn="l" fontAlgn="b"/>
                      <a:r>
                        <a:rPr lang="en-ID" sz="800" u="none" strike="noStrike">
                          <a:effectLst/>
                        </a:rPr>
                        <a:t>SQLearn</a:t>
                      </a:r>
                      <a:endParaRPr lang="en-ID" sz="800" b="1" i="0" u="none" strike="noStrike">
                        <a:solidFill>
                          <a:srgbClr val="000000"/>
                        </a:solidFill>
                        <a:effectLst/>
                        <a:latin typeface="Calibri" panose="020F0502020204030204" pitchFamily="34" charset="0"/>
                      </a:endParaRPr>
                    </a:p>
                  </a:txBody>
                  <a:tcPr marL="3746" marR="3746" marT="3746" marB="0" anchor="b"/>
                </a:tc>
                <a:tc hMerge="1">
                  <a:txBody>
                    <a:bodyPr/>
                    <a:lstStyle/>
                    <a:p>
                      <a:pPr algn="l" fontAlgn="b"/>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507080448"/>
                  </a:ext>
                </a:extLst>
              </a:tr>
              <a:tr h="94015">
                <a:tc>
                  <a:txBody>
                    <a:bodyPr/>
                    <a:lstStyle/>
                    <a:p>
                      <a:pPr algn="ctr" fontAlgn="b"/>
                      <a:r>
                        <a:rPr lang="en-ID" sz="800" u="none" strike="noStrike">
                          <a:effectLst/>
                        </a:rPr>
                        <a:t>Partisipan</a:t>
                      </a:r>
                      <a:endParaRPr lang="en-ID" sz="800" b="1"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Mid</a:t>
                      </a:r>
                      <a:endParaRPr lang="en-ID" sz="800" b="1"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Post</a:t>
                      </a:r>
                      <a:endParaRPr lang="en-ID" sz="800" b="1"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792781784"/>
                  </a:ext>
                </a:extLst>
              </a:tr>
              <a:tr h="94015">
                <a:tc>
                  <a:txBody>
                    <a:bodyPr/>
                    <a:lstStyle/>
                    <a:p>
                      <a:pPr algn="ctr" fontAlgn="b"/>
                      <a:r>
                        <a:rPr lang="en-US" sz="800" b="0" i="0" u="none" strike="noStrike">
                          <a:solidFill>
                            <a:srgbClr val="000000"/>
                          </a:solidFill>
                          <a:effectLst/>
                          <a:latin typeface="Calibri" panose="020F0502020204030204" pitchFamily="34" charset="0"/>
                        </a:rPr>
                        <a:t>P1</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3454244069"/>
                  </a:ext>
                </a:extLst>
              </a:tr>
              <a:tr h="94015">
                <a:tc>
                  <a:txBody>
                    <a:bodyPr/>
                    <a:lstStyle/>
                    <a:p>
                      <a:pPr algn="ctr" fontAlgn="b"/>
                      <a:r>
                        <a:rPr lang="en-US" sz="800" b="0" i="0" u="none" strike="noStrike">
                          <a:solidFill>
                            <a:srgbClr val="000000"/>
                          </a:solidFill>
                          <a:effectLst/>
                          <a:latin typeface="Calibri" panose="020F0502020204030204" pitchFamily="34" charset="0"/>
                        </a:rPr>
                        <a:t>P2</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2154286709"/>
                  </a:ext>
                </a:extLst>
              </a:tr>
              <a:tr h="94015">
                <a:tc>
                  <a:txBody>
                    <a:bodyPr/>
                    <a:lstStyle/>
                    <a:p>
                      <a:pPr algn="ctr" fontAlgn="b"/>
                      <a:r>
                        <a:rPr lang="en-US" sz="800" b="0" i="0" u="none" strike="noStrike">
                          <a:solidFill>
                            <a:srgbClr val="000000"/>
                          </a:solidFill>
                          <a:effectLst/>
                          <a:latin typeface="Calibri" panose="020F0502020204030204" pitchFamily="34" charset="0"/>
                        </a:rPr>
                        <a:t>P3</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573472727"/>
                  </a:ext>
                </a:extLst>
              </a:tr>
              <a:tr h="94015">
                <a:tc>
                  <a:txBody>
                    <a:bodyPr/>
                    <a:lstStyle/>
                    <a:p>
                      <a:pPr algn="ctr" fontAlgn="b"/>
                      <a:r>
                        <a:rPr lang="en-US" sz="800" b="0" i="0" u="none" strike="noStrike">
                          <a:solidFill>
                            <a:srgbClr val="000000"/>
                          </a:solidFill>
                          <a:effectLst/>
                          <a:latin typeface="Calibri" panose="020F0502020204030204" pitchFamily="34" charset="0"/>
                        </a:rPr>
                        <a:t>P4</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559925876"/>
                  </a:ext>
                </a:extLst>
              </a:tr>
              <a:tr h="94015">
                <a:tc>
                  <a:txBody>
                    <a:bodyPr/>
                    <a:lstStyle/>
                    <a:p>
                      <a:pPr algn="ctr" fontAlgn="b"/>
                      <a:r>
                        <a:rPr lang="en-US" sz="800" b="0" i="0" u="none" strike="noStrike">
                          <a:solidFill>
                            <a:srgbClr val="000000"/>
                          </a:solidFill>
                          <a:effectLst/>
                          <a:latin typeface="Calibri" panose="020F0502020204030204" pitchFamily="34" charset="0"/>
                        </a:rPr>
                        <a:t>P5</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3130863221"/>
                  </a:ext>
                </a:extLst>
              </a:tr>
              <a:tr h="94015">
                <a:tc>
                  <a:txBody>
                    <a:bodyPr/>
                    <a:lstStyle/>
                    <a:p>
                      <a:pPr algn="ctr" fontAlgn="b"/>
                      <a:r>
                        <a:rPr lang="en-US" sz="800" b="0" i="0" u="none" strike="noStrike">
                          <a:solidFill>
                            <a:srgbClr val="000000"/>
                          </a:solidFill>
                          <a:effectLst/>
                          <a:latin typeface="Calibri" panose="020F0502020204030204" pitchFamily="34" charset="0"/>
                        </a:rPr>
                        <a:t>P6</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3832346235"/>
                  </a:ext>
                </a:extLst>
              </a:tr>
              <a:tr h="94015">
                <a:tc>
                  <a:txBody>
                    <a:bodyPr/>
                    <a:lstStyle/>
                    <a:p>
                      <a:pPr algn="ctr" fontAlgn="b"/>
                      <a:r>
                        <a:rPr lang="en-US" sz="800" b="0" i="0" u="none" strike="noStrike">
                          <a:solidFill>
                            <a:srgbClr val="000000"/>
                          </a:solidFill>
                          <a:effectLst/>
                          <a:latin typeface="Calibri" panose="020F0502020204030204" pitchFamily="34" charset="0"/>
                        </a:rPr>
                        <a:t>P7</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514801303"/>
                  </a:ext>
                </a:extLst>
              </a:tr>
              <a:tr h="94015">
                <a:tc>
                  <a:txBody>
                    <a:bodyPr/>
                    <a:lstStyle/>
                    <a:p>
                      <a:pPr algn="ctr" fontAlgn="b"/>
                      <a:r>
                        <a:rPr lang="en-US" sz="800" b="0" i="0" u="none" strike="noStrike">
                          <a:solidFill>
                            <a:srgbClr val="000000"/>
                          </a:solidFill>
                          <a:effectLst/>
                          <a:latin typeface="Calibri" panose="020F0502020204030204" pitchFamily="34" charset="0"/>
                        </a:rPr>
                        <a:t>P8</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689650230"/>
                  </a:ext>
                </a:extLst>
              </a:tr>
              <a:tr h="94015">
                <a:tc>
                  <a:txBody>
                    <a:bodyPr/>
                    <a:lstStyle/>
                    <a:p>
                      <a:pPr algn="ctr" fontAlgn="b"/>
                      <a:r>
                        <a:rPr lang="en-US" sz="800" b="0" i="0" u="none" strike="noStrike">
                          <a:solidFill>
                            <a:srgbClr val="000000"/>
                          </a:solidFill>
                          <a:effectLst/>
                          <a:latin typeface="Calibri" panose="020F0502020204030204" pitchFamily="34" charset="0"/>
                        </a:rPr>
                        <a:t>P9</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2593272253"/>
                  </a:ext>
                </a:extLst>
              </a:tr>
              <a:tr h="94015">
                <a:tc>
                  <a:txBody>
                    <a:bodyPr/>
                    <a:lstStyle/>
                    <a:p>
                      <a:pPr algn="ctr" fontAlgn="b"/>
                      <a:r>
                        <a:rPr lang="en-US" sz="800" b="0" i="0" u="none" strike="noStrike">
                          <a:solidFill>
                            <a:srgbClr val="000000"/>
                          </a:solidFill>
                          <a:effectLst/>
                          <a:latin typeface="Calibri" panose="020F0502020204030204" pitchFamily="34" charset="0"/>
                        </a:rPr>
                        <a:t>P10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3299223322"/>
                  </a:ext>
                </a:extLst>
              </a:tr>
              <a:tr h="94015">
                <a:tc>
                  <a:txBody>
                    <a:bodyPr/>
                    <a:lstStyle/>
                    <a:p>
                      <a:pPr algn="ctr" fontAlgn="b"/>
                      <a:r>
                        <a:rPr lang="en-US" sz="800" b="0" i="0" u="none" strike="noStrike">
                          <a:solidFill>
                            <a:srgbClr val="000000"/>
                          </a:solidFill>
                          <a:effectLst/>
                          <a:latin typeface="Calibri" panose="020F0502020204030204" pitchFamily="34" charset="0"/>
                        </a:rPr>
                        <a:t>P11</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749411311"/>
                  </a:ext>
                </a:extLst>
              </a:tr>
              <a:tr h="94015">
                <a:tc>
                  <a:txBody>
                    <a:bodyPr/>
                    <a:lstStyle/>
                    <a:p>
                      <a:pPr algn="ctr" fontAlgn="b"/>
                      <a:r>
                        <a:rPr lang="en-US" sz="800" b="0" i="0" u="none" strike="noStrike">
                          <a:solidFill>
                            <a:srgbClr val="000000"/>
                          </a:solidFill>
                          <a:effectLst/>
                          <a:latin typeface="Calibri" panose="020F0502020204030204" pitchFamily="34" charset="0"/>
                        </a:rPr>
                        <a:t>P12</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60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2450604466"/>
                  </a:ext>
                </a:extLst>
              </a:tr>
              <a:tr h="94015">
                <a:tc>
                  <a:txBody>
                    <a:bodyPr/>
                    <a:lstStyle/>
                    <a:p>
                      <a:pPr algn="ctr" fontAlgn="b"/>
                      <a:r>
                        <a:rPr lang="en-US" sz="800" b="0" i="0" u="none" strike="noStrike">
                          <a:solidFill>
                            <a:srgbClr val="000000"/>
                          </a:solidFill>
                          <a:effectLst/>
                          <a:latin typeface="Calibri" panose="020F0502020204030204" pitchFamily="34" charset="0"/>
                        </a:rPr>
                        <a:t>P13</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426687459"/>
                  </a:ext>
                </a:extLst>
              </a:tr>
              <a:tr h="94015">
                <a:tc>
                  <a:txBody>
                    <a:bodyPr/>
                    <a:lstStyle/>
                    <a:p>
                      <a:pPr algn="ctr" fontAlgn="b"/>
                      <a:r>
                        <a:rPr lang="en-US" sz="800" b="0" i="0" u="none" strike="noStrike">
                          <a:solidFill>
                            <a:srgbClr val="000000"/>
                          </a:solidFill>
                          <a:effectLst/>
                          <a:latin typeface="Calibri" panose="020F0502020204030204" pitchFamily="34" charset="0"/>
                        </a:rPr>
                        <a:t>P14</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812229943"/>
                  </a:ext>
                </a:extLst>
              </a:tr>
              <a:tr h="94015">
                <a:tc>
                  <a:txBody>
                    <a:bodyPr/>
                    <a:lstStyle/>
                    <a:p>
                      <a:pPr algn="ctr" fontAlgn="b"/>
                      <a:r>
                        <a:rPr lang="en-US" sz="800" b="0" i="0" u="none" strike="noStrike">
                          <a:solidFill>
                            <a:srgbClr val="000000"/>
                          </a:solidFill>
                          <a:effectLst/>
                          <a:latin typeface="Calibri" panose="020F0502020204030204" pitchFamily="34" charset="0"/>
                        </a:rPr>
                        <a:t>P15</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2376468323"/>
                  </a:ext>
                </a:extLst>
              </a:tr>
              <a:tr h="94015">
                <a:tc>
                  <a:txBody>
                    <a:bodyPr/>
                    <a:lstStyle/>
                    <a:p>
                      <a:pPr algn="ctr" fontAlgn="b"/>
                      <a:r>
                        <a:rPr lang="en-US" sz="800" b="0" i="0" u="none" strike="noStrike">
                          <a:solidFill>
                            <a:srgbClr val="000000"/>
                          </a:solidFill>
                          <a:effectLst/>
                          <a:latin typeface="Calibri" panose="020F0502020204030204" pitchFamily="34" charset="0"/>
                        </a:rPr>
                        <a:t>P16</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3352428707"/>
                  </a:ext>
                </a:extLst>
              </a:tr>
              <a:tr h="94015">
                <a:tc>
                  <a:txBody>
                    <a:bodyPr/>
                    <a:lstStyle/>
                    <a:p>
                      <a:pPr algn="ctr" fontAlgn="b"/>
                      <a:r>
                        <a:rPr lang="en-US" sz="800" b="0" i="0" u="none" strike="noStrike">
                          <a:solidFill>
                            <a:srgbClr val="000000"/>
                          </a:solidFill>
                          <a:effectLst/>
                          <a:latin typeface="Calibri" panose="020F0502020204030204" pitchFamily="34" charset="0"/>
                        </a:rPr>
                        <a:t>P17</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3798340873"/>
                  </a:ext>
                </a:extLst>
              </a:tr>
              <a:tr h="94015">
                <a:tc>
                  <a:txBody>
                    <a:bodyPr/>
                    <a:lstStyle/>
                    <a:p>
                      <a:pPr algn="ctr" fontAlgn="b"/>
                      <a:r>
                        <a:rPr lang="en-US" sz="800" b="0" i="0" u="none" strike="noStrike">
                          <a:solidFill>
                            <a:srgbClr val="000000"/>
                          </a:solidFill>
                          <a:effectLst/>
                          <a:latin typeface="Calibri" panose="020F0502020204030204" pitchFamily="34" charset="0"/>
                        </a:rPr>
                        <a:t>P18</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3371957157"/>
                  </a:ext>
                </a:extLst>
              </a:tr>
              <a:tr h="94015">
                <a:tc>
                  <a:txBody>
                    <a:bodyPr/>
                    <a:lstStyle/>
                    <a:p>
                      <a:pPr algn="ctr" fontAlgn="b"/>
                      <a:r>
                        <a:rPr lang="en-US" sz="800" b="0" i="0" u="none" strike="noStrike">
                          <a:solidFill>
                            <a:srgbClr val="000000"/>
                          </a:solidFill>
                          <a:effectLst/>
                          <a:latin typeface="Calibri" panose="020F0502020204030204" pitchFamily="34" charset="0"/>
                        </a:rPr>
                        <a:t>P19</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2178118212"/>
                  </a:ext>
                </a:extLst>
              </a:tr>
              <a:tr h="94015">
                <a:tc>
                  <a:txBody>
                    <a:bodyPr/>
                    <a:lstStyle/>
                    <a:p>
                      <a:pPr algn="ctr" fontAlgn="b"/>
                      <a:r>
                        <a:rPr lang="en-US" sz="800" b="0" i="0" u="none" strike="noStrike">
                          <a:solidFill>
                            <a:srgbClr val="000000"/>
                          </a:solidFill>
                          <a:effectLst/>
                          <a:latin typeface="Calibri" panose="020F0502020204030204" pitchFamily="34" charset="0"/>
                        </a:rPr>
                        <a:t>P20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930074110"/>
                  </a:ext>
                </a:extLst>
              </a:tr>
              <a:tr h="94015">
                <a:tc>
                  <a:txBody>
                    <a:bodyPr/>
                    <a:lstStyle/>
                    <a:p>
                      <a:pPr algn="ctr" fontAlgn="b"/>
                      <a:r>
                        <a:rPr lang="en-US" sz="800" b="0" i="0" u="none" strike="noStrike">
                          <a:solidFill>
                            <a:srgbClr val="000000"/>
                          </a:solidFill>
                          <a:effectLst/>
                          <a:latin typeface="Calibri" panose="020F0502020204030204" pitchFamily="34" charset="0"/>
                        </a:rPr>
                        <a:t>P21</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3569999342"/>
                  </a:ext>
                </a:extLst>
              </a:tr>
              <a:tr h="94015">
                <a:tc>
                  <a:txBody>
                    <a:bodyPr/>
                    <a:lstStyle/>
                    <a:p>
                      <a:pPr algn="ctr" fontAlgn="b"/>
                      <a:r>
                        <a:rPr lang="en-US" sz="800" b="0" i="0" u="none" strike="noStrike">
                          <a:solidFill>
                            <a:srgbClr val="000000"/>
                          </a:solidFill>
                          <a:effectLst/>
                          <a:latin typeface="Calibri" panose="020F0502020204030204" pitchFamily="34" charset="0"/>
                        </a:rPr>
                        <a:t>P22</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768577734"/>
                  </a:ext>
                </a:extLst>
              </a:tr>
              <a:tr h="94015">
                <a:tc>
                  <a:txBody>
                    <a:bodyPr/>
                    <a:lstStyle/>
                    <a:p>
                      <a:pPr algn="ctr" fontAlgn="b"/>
                      <a:r>
                        <a:rPr lang="en-US" sz="800" b="0" i="0" u="none" strike="noStrike">
                          <a:solidFill>
                            <a:srgbClr val="000000"/>
                          </a:solidFill>
                          <a:effectLst/>
                          <a:latin typeface="Calibri" panose="020F0502020204030204" pitchFamily="34" charset="0"/>
                        </a:rPr>
                        <a:t>P23</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770064603"/>
                  </a:ext>
                </a:extLst>
              </a:tr>
              <a:tr h="94015">
                <a:tc>
                  <a:txBody>
                    <a:bodyPr/>
                    <a:lstStyle/>
                    <a:p>
                      <a:pPr algn="ctr" fontAlgn="b"/>
                      <a:r>
                        <a:rPr lang="en-US" sz="800" b="0" i="0" u="none" strike="noStrike">
                          <a:solidFill>
                            <a:srgbClr val="000000"/>
                          </a:solidFill>
                          <a:effectLst/>
                          <a:latin typeface="Calibri" panose="020F0502020204030204" pitchFamily="34" charset="0"/>
                        </a:rPr>
                        <a:t>P24</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100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220373817"/>
                  </a:ext>
                </a:extLst>
              </a:tr>
              <a:tr h="94015">
                <a:tc>
                  <a:txBody>
                    <a:bodyPr/>
                    <a:lstStyle/>
                    <a:p>
                      <a:pPr algn="ctr" fontAlgn="b"/>
                      <a:r>
                        <a:rPr lang="en-US" sz="800" b="0" i="0" u="none" strike="noStrike">
                          <a:solidFill>
                            <a:srgbClr val="000000"/>
                          </a:solidFill>
                          <a:effectLst/>
                          <a:latin typeface="Calibri" panose="020F0502020204030204" pitchFamily="34" charset="0"/>
                        </a:rPr>
                        <a:t>P25</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50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513487001"/>
                  </a:ext>
                </a:extLst>
              </a:tr>
              <a:tr h="94015">
                <a:tc>
                  <a:txBody>
                    <a:bodyPr/>
                    <a:lstStyle/>
                    <a:p>
                      <a:pPr algn="ctr" fontAlgn="b"/>
                      <a:r>
                        <a:rPr lang="en-US" sz="800" b="0" i="0" u="none" strike="noStrike">
                          <a:solidFill>
                            <a:srgbClr val="000000"/>
                          </a:solidFill>
                          <a:effectLst/>
                          <a:latin typeface="Calibri" panose="020F0502020204030204" pitchFamily="34" charset="0"/>
                        </a:rPr>
                        <a:t>P26</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4181590838"/>
                  </a:ext>
                </a:extLst>
              </a:tr>
              <a:tr h="94015">
                <a:tc>
                  <a:txBody>
                    <a:bodyPr/>
                    <a:lstStyle/>
                    <a:p>
                      <a:pPr algn="ctr" fontAlgn="b"/>
                      <a:r>
                        <a:rPr lang="en-US" sz="800" b="0" i="0" u="none" strike="noStrike">
                          <a:solidFill>
                            <a:srgbClr val="000000"/>
                          </a:solidFill>
                          <a:effectLst/>
                          <a:latin typeface="Calibri" panose="020F0502020204030204" pitchFamily="34" charset="0"/>
                        </a:rPr>
                        <a:t>P27</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039483070"/>
                  </a:ext>
                </a:extLst>
              </a:tr>
              <a:tr h="94015">
                <a:tc>
                  <a:txBody>
                    <a:bodyPr/>
                    <a:lstStyle/>
                    <a:p>
                      <a:pPr algn="ctr" fontAlgn="b"/>
                      <a:r>
                        <a:rPr lang="en-US" sz="800" b="0" i="0" u="none" strike="noStrike">
                          <a:solidFill>
                            <a:srgbClr val="000000"/>
                          </a:solidFill>
                          <a:effectLst/>
                          <a:latin typeface="Calibri" panose="020F0502020204030204" pitchFamily="34" charset="0"/>
                        </a:rPr>
                        <a:t>P28</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511007293"/>
                  </a:ext>
                </a:extLst>
              </a:tr>
              <a:tr h="94015">
                <a:tc>
                  <a:txBody>
                    <a:bodyPr/>
                    <a:lstStyle/>
                    <a:p>
                      <a:pPr algn="ctr" fontAlgn="b"/>
                      <a:r>
                        <a:rPr lang="en-US" sz="800" b="0" i="0" u="none" strike="noStrike">
                          <a:solidFill>
                            <a:srgbClr val="000000"/>
                          </a:solidFill>
                          <a:effectLst/>
                          <a:latin typeface="Calibri" panose="020F0502020204030204" pitchFamily="34" charset="0"/>
                        </a:rPr>
                        <a:t>P29</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4265713035"/>
                  </a:ext>
                </a:extLst>
              </a:tr>
              <a:tr h="94015">
                <a:tc>
                  <a:txBody>
                    <a:bodyPr/>
                    <a:lstStyle/>
                    <a:p>
                      <a:pPr algn="ctr" fontAlgn="b"/>
                      <a:r>
                        <a:rPr lang="en-US" sz="800" b="0" i="0" u="none" strike="noStrike">
                          <a:solidFill>
                            <a:srgbClr val="000000"/>
                          </a:solidFill>
                          <a:effectLst/>
                          <a:latin typeface="Calibri" panose="020F0502020204030204" pitchFamily="34" charset="0"/>
                        </a:rPr>
                        <a:t>P30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3224150944"/>
                  </a:ext>
                </a:extLst>
              </a:tr>
              <a:tr h="94015">
                <a:tc>
                  <a:txBody>
                    <a:bodyPr/>
                    <a:lstStyle/>
                    <a:p>
                      <a:pPr algn="ctr" fontAlgn="b"/>
                      <a:r>
                        <a:rPr lang="en-US" sz="800" b="0" i="0" u="none" strike="noStrike">
                          <a:solidFill>
                            <a:srgbClr val="000000"/>
                          </a:solidFill>
                          <a:effectLst/>
                          <a:latin typeface="Calibri" panose="020F0502020204030204" pitchFamily="34" charset="0"/>
                        </a:rPr>
                        <a:t>P31</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652944505"/>
                  </a:ext>
                </a:extLst>
              </a:tr>
              <a:tr h="94015">
                <a:tc>
                  <a:txBody>
                    <a:bodyPr/>
                    <a:lstStyle/>
                    <a:p>
                      <a:pPr algn="ctr" fontAlgn="b"/>
                      <a:r>
                        <a:rPr lang="en-US" sz="800" b="0" i="0" u="none" strike="noStrike">
                          <a:solidFill>
                            <a:srgbClr val="000000"/>
                          </a:solidFill>
                          <a:effectLst/>
                          <a:latin typeface="Calibri" panose="020F0502020204030204" pitchFamily="34" charset="0"/>
                        </a:rPr>
                        <a:t>P32</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60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134208278"/>
                  </a:ext>
                </a:extLst>
              </a:tr>
              <a:tr h="94015">
                <a:tc>
                  <a:txBody>
                    <a:bodyPr/>
                    <a:lstStyle/>
                    <a:p>
                      <a:pPr algn="ctr" fontAlgn="b"/>
                      <a:r>
                        <a:rPr lang="en-US" sz="800" b="0" i="0" u="none" strike="noStrike">
                          <a:solidFill>
                            <a:srgbClr val="000000"/>
                          </a:solidFill>
                          <a:effectLst/>
                          <a:latin typeface="Calibri" panose="020F0502020204030204" pitchFamily="34" charset="0"/>
                        </a:rPr>
                        <a:t>P33</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2043446729"/>
                  </a:ext>
                </a:extLst>
              </a:tr>
              <a:tr h="94015">
                <a:tc>
                  <a:txBody>
                    <a:bodyPr/>
                    <a:lstStyle/>
                    <a:p>
                      <a:pPr algn="ctr" fontAlgn="b"/>
                      <a:r>
                        <a:rPr lang="en-US" sz="800" b="0" i="0" u="none" strike="noStrike">
                          <a:solidFill>
                            <a:srgbClr val="000000"/>
                          </a:solidFill>
                          <a:effectLst/>
                          <a:latin typeface="Calibri" panose="020F0502020204030204" pitchFamily="34" charset="0"/>
                        </a:rPr>
                        <a:t>P34</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90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2619468113"/>
                  </a:ext>
                </a:extLst>
              </a:tr>
              <a:tr h="94015">
                <a:tc>
                  <a:txBody>
                    <a:bodyPr/>
                    <a:lstStyle/>
                    <a:p>
                      <a:pPr algn="ctr" fontAlgn="b"/>
                      <a:r>
                        <a:rPr lang="en-US" sz="800" b="0" i="0" u="none" strike="noStrike">
                          <a:solidFill>
                            <a:srgbClr val="000000"/>
                          </a:solidFill>
                          <a:effectLst/>
                          <a:latin typeface="Calibri" panose="020F0502020204030204" pitchFamily="34" charset="0"/>
                        </a:rPr>
                        <a:t>P35</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042478989"/>
                  </a:ext>
                </a:extLst>
              </a:tr>
              <a:tr h="94015">
                <a:tc>
                  <a:txBody>
                    <a:bodyPr/>
                    <a:lstStyle/>
                    <a:p>
                      <a:pPr algn="ctr" fontAlgn="b"/>
                      <a:r>
                        <a:rPr lang="en-US" sz="800" b="0" i="0" u="none" strike="noStrike">
                          <a:solidFill>
                            <a:srgbClr val="000000"/>
                          </a:solidFill>
                          <a:effectLst/>
                          <a:latin typeface="Calibri" panose="020F0502020204030204" pitchFamily="34" charset="0"/>
                        </a:rPr>
                        <a:t>P36</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70</a:t>
                      </a:r>
                      <a:endParaRPr lang="en-ID" sz="800" b="0" i="0" u="none" strike="noStrike">
                        <a:solidFill>
                          <a:srgbClr val="000000"/>
                        </a:solidFill>
                        <a:effectLst/>
                        <a:latin typeface="Calibri" panose="020F0502020204030204" pitchFamily="34" charset="0"/>
                      </a:endParaRPr>
                    </a:p>
                  </a:txBody>
                  <a:tcPr marL="3746" marR="3746" marT="3746" marB="0" anchor="b"/>
                </a:tc>
                <a:tc>
                  <a:txBody>
                    <a:bodyPr/>
                    <a:lstStyle/>
                    <a:p>
                      <a:pPr algn="ctr" fontAlgn="b"/>
                      <a:r>
                        <a:rPr lang="en-ID" sz="800" u="none" strike="noStrike">
                          <a:effectLst/>
                        </a:rPr>
                        <a:t>80</a:t>
                      </a:r>
                      <a:endParaRPr lang="en-ID" sz="800" b="0" i="0" u="none" strike="noStrike">
                        <a:solidFill>
                          <a:srgbClr val="000000"/>
                        </a:solidFill>
                        <a:effectLst/>
                        <a:latin typeface="Calibri" panose="020F0502020204030204" pitchFamily="34" charset="0"/>
                      </a:endParaRPr>
                    </a:p>
                  </a:txBody>
                  <a:tcPr marL="3746" marR="3746" marT="3746" marB="0" anchor="b"/>
                </a:tc>
                <a:extLst>
                  <a:ext uri="{0D108BD9-81ED-4DB2-BD59-A6C34878D82A}">
                    <a16:rowId xmlns:a16="http://schemas.microsoft.com/office/drawing/2014/main" val="1209533608"/>
                  </a:ext>
                </a:extLst>
              </a:tr>
            </a:tbl>
          </a:graphicData>
        </a:graphic>
      </p:graphicFrame>
      <p:sp>
        <p:nvSpPr>
          <p:cNvPr id="7" name="Google Shape;217;p32">
            <a:extLst>
              <a:ext uri="{FF2B5EF4-FFF2-40B4-BE49-F238E27FC236}">
                <a16:creationId xmlns:a16="http://schemas.microsoft.com/office/drawing/2014/main" id="{2E67C169-6E42-4F17-9410-5B40FA477F81}"/>
              </a:ext>
            </a:extLst>
          </p:cNvPr>
          <p:cNvSpPr txBox="1">
            <a:spLocks/>
          </p:cNvSpPr>
          <p:nvPr/>
        </p:nvSpPr>
        <p:spPr>
          <a:xfrm>
            <a:off x="3604260" y="128472"/>
            <a:ext cx="5123688" cy="5370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latin typeface="Raleway" pitchFamily="2" charset="0"/>
              </a:rPr>
              <a:t>HASIL MID-TEST &amp; POST-TEST SQLEARN</a:t>
            </a:r>
            <a:endParaRPr lang="en-ID" sz="2000" b="1" dirty="0">
              <a:latin typeface="Raleway" pitchFamily="2" charset="0"/>
            </a:endParaRPr>
          </a:p>
        </p:txBody>
      </p:sp>
      <p:graphicFrame>
        <p:nvGraphicFramePr>
          <p:cNvPr id="8" name="Table 7">
            <a:extLst>
              <a:ext uri="{FF2B5EF4-FFF2-40B4-BE49-F238E27FC236}">
                <a16:creationId xmlns:a16="http://schemas.microsoft.com/office/drawing/2014/main" id="{D3DA6CD8-A61C-4F23-A6E7-41CE449A2BB4}"/>
              </a:ext>
            </a:extLst>
          </p:cNvPr>
          <p:cNvGraphicFramePr>
            <a:graphicFrameLocks noGrp="1"/>
          </p:cNvGraphicFramePr>
          <p:nvPr>
            <p:extLst>
              <p:ext uri="{D42A27DB-BD31-4B8C-83A1-F6EECF244321}">
                <p14:modId xmlns:p14="http://schemas.microsoft.com/office/powerpoint/2010/main" val="2714278488"/>
              </p:ext>
            </p:extLst>
          </p:nvPr>
        </p:nvGraphicFramePr>
        <p:xfrm>
          <a:off x="3794762" y="933768"/>
          <a:ext cx="4450079" cy="746760"/>
        </p:xfrm>
        <a:graphic>
          <a:graphicData uri="http://schemas.openxmlformats.org/drawingml/2006/table">
            <a:tbl>
              <a:tblPr>
                <a:tableStyleId>{A846BE98-FFC4-4AB9-BE63-EEEF1F1E7CC9}</a:tableStyleId>
              </a:tblPr>
              <a:tblGrid>
                <a:gridCol w="1364161">
                  <a:extLst>
                    <a:ext uri="{9D8B030D-6E8A-4147-A177-3AD203B41FA5}">
                      <a16:colId xmlns:a16="http://schemas.microsoft.com/office/drawing/2014/main" val="4181602764"/>
                    </a:ext>
                  </a:extLst>
                </a:gridCol>
                <a:gridCol w="741678">
                  <a:extLst>
                    <a:ext uri="{9D8B030D-6E8A-4147-A177-3AD203B41FA5}">
                      <a16:colId xmlns:a16="http://schemas.microsoft.com/office/drawing/2014/main" val="3333948777"/>
                    </a:ext>
                  </a:extLst>
                </a:gridCol>
                <a:gridCol w="543018">
                  <a:extLst>
                    <a:ext uri="{9D8B030D-6E8A-4147-A177-3AD203B41FA5}">
                      <a16:colId xmlns:a16="http://schemas.microsoft.com/office/drawing/2014/main" val="4186533894"/>
                    </a:ext>
                  </a:extLst>
                </a:gridCol>
                <a:gridCol w="900611">
                  <a:extLst>
                    <a:ext uri="{9D8B030D-6E8A-4147-A177-3AD203B41FA5}">
                      <a16:colId xmlns:a16="http://schemas.microsoft.com/office/drawing/2014/main" val="2370858585"/>
                    </a:ext>
                  </a:extLst>
                </a:gridCol>
                <a:gridCol w="900611">
                  <a:extLst>
                    <a:ext uri="{9D8B030D-6E8A-4147-A177-3AD203B41FA5}">
                      <a16:colId xmlns:a16="http://schemas.microsoft.com/office/drawing/2014/main" val="1564667988"/>
                    </a:ext>
                  </a:extLst>
                </a:gridCol>
              </a:tblGrid>
              <a:tr h="190500">
                <a:tc>
                  <a:txBody>
                    <a:bodyPr/>
                    <a:lstStyle/>
                    <a:p>
                      <a:pPr algn="l" fontAlgn="b"/>
                      <a:r>
                        <a:rPr lang="en-ID" sz="1100" u="none" strike="noStrike">
                          <a:effectLst/>
                        </a:rPr>
                        <a:t>SUMMARY</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3368659"/>
                  </a:ext>
                </a:extLst>
              </a:tr>
              <a:tr h="182880">
                <a:tc>
                  <a:txBody>
                    <a:bodyPr/>
                    <a:lstStyle/>
                    <a:p>
                      <a:pPr algn="ctr" fontAlgn="b"/>
                      <a:r>
                        <a:rPr lang="en-ID" sz="1100" u="none" strike="noStrike">
                          <a:effectLst/>
                        </a:rPr>
                        <a:t>Groups</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Count</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Sum</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Average</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Variance</a:t>
                      </a:r>
                      <a:endParaRPr lang="en-ID" sz="1100" b="0"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5761357"/>
                  </a:ext>
                </a:extLst>
              </a:tr>
              <a:tr h="182880">
                <a:tc>
                  <a:txBody>
                    <a:bodyPr/>
                    <a:lstStyle/>
                    <a:p>
                      <a:pPr algn="l" fontAlgn="b"/>
                      <a:r>
                        <a:rPr lang="en-ID" sz="1100" u="none" strike="noStrike">
                          <a:effectLst/>
                        </a:rPr>
                        <a:t>Mid</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36</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3100</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86,11111111</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155,8730159</a:t>
                      </a:r>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11240059"/>
                  </a:ext>
                </a:extLst>
              </a:tr>
              <a:tr h="190500">
                <a:tc>
                  <a:txBody>
                    <a:bodyPr/>
                    <a:lstStyle/>
                    <a:p>
                      <a:pPr algn="l" fontAlgn="b"/>
                      <a:r>
                        <a:rPr lang="en-ID" sz="1100" u="none" strike="noStrike">
                          <a:effectLst/>
                        </a:rPr>
                        <a:t>Post</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36</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3100</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86,11111111</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144,4444444</a:t>
                      </a:r>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4504542"/>
                  </a:ext>
                </a:extLst>
              </a:tr>
            </a:tbl>
          </a:graphicData>
        </a:graphic>
      </p:graphicFrame>
      <p:graphicFrame>
        <p:nvGraphicFramePr>
          <p:cNvPr id="9" name="Table 8">
            <a:extLst>
              <a:ext uri="{FF2B5EF4-FFF2-40B4-BE49-F238E27FC236}">
                <a16:creationId xmlns:a16="http://schemas.microsoft.com/office/drawing/2014/main" id="{B6312ACE-B862-41C0-B0CF-5DE3427B10F5}"/>
              </a:ext>
            </a:extLst>
          </p:cNvPr>
          <p:cNvGraphicFramePr>
            <a:graphicFrameLocks noGrp="1"/>
          </p:cNvGraphicFramePr>
          <p:nvPr>
            <p:extLst>
              <p:ext uri="{D42A27DB-BD31-4B8C-83A1-F6EECF244321}">
                <p14:modId xmlns:p14="http://schemas.microsoft.com/office/powerpoint/2010/main" val="2791162448"/>
              </p:ext>
            </p:extLst>
          </p:nvPr>
        </p:nvGraphicFramePr>
        <p:xfrm>
          <a:off x="3360421" y="2142490"/>
          <a:ext cx="5684520" cy="1039761"/>
        </p:xfrm>
        <a:graphic>
          <a:graphicData uri="http://schemas.openxmlformats.org/drawingml/2006/table">
            <a:tbl>
              <a:tblPr>
                <a:tableStyleId>{A846BE98-FFC4-4AB9-BE63-EEEF1F1E7CC9}</a:tableStyleId>
              </a:tblPr>
              <a:tblGrid>
                <a:gridCol w="1256450">
                  <a:extLst>
                    <a:ext uri="{9D8B030D-6E8A-4147-A177-3AD203B41FA5}">
                      <a16:colId xmlns:a16="http://schemas.microsoft.com/office/drawing/2014/main" val="1568016493"/>
                    </a:ext>
                  </a:extLst>
                </a:gridCol>
                <a:gridCol w="829501">
                  <a:extLst>
                    <a:ext uri="{9D8B030D-6E8A-4147-A177-3AD203B41FA5}">
                      <a16:colId xmlns:a16="http://schemas.microsoft.com/office/drawing/2014/main" val="1970952554"/>
                    </a:ext>
                  </a:extLst>
                </a:gridCol>
                <a:gridCol w="353757">
                  <a:extLst>
                    <a:ext uri="{9D8B030D-6E8A-4147-A177-3AD203B41FA5}">
                      <a16:colId xmlns:a16="http://schemas.microsoft.com/office/drawing/2014/main" val="2126018222"/>
                    </a:ext>
                  </a:extLst>
                </a:gridCol>
                <a:gridCol w="829501">
                  <a:extLst>
                    <a:ext uri="{9D8B030D-6E8A-4147-A177-3AD203B41FA5}">
                      <a16:colId xmlns:a16="http://schemas.microsoft.com/office/drawing/2014/main" val="3724860551"/>
                    </a:ext>
                  </a:extLst>
                </a:gridCol>
                <a:gridCol w="829501">
                  <a:extLst>
                    <a:ext uri="{9D8B030D-6E8A-4147-A177-3AD203B41FA5}">
                      <a16:colId xmlns:a16="http://schemas.microsoft.com/office/drawing/2014/main" val="3613528102"/>
                    </a:ext>
                  </a:extLst>
                </a:gridCol>
                <a:gridCol w="792905">
                  <a:extLst>
                    <a:ext uri="{9D8B030D-6E8A-4147-A177-3AD203B41FA5}">
                      <a16:colId xmlns:a16="http://schemas.microsoft.com/office/drawing/2014/main" val="1333595013"/>
                    </a:ext>
                  </a:extLst>
                </a:gridCol>
                <a:gridCol w="792905">
                  <a:extLst>
                    <a:ext uri="{9D8B030D-6E8A-4147-A177-3AD203B41FA5}">
                      <a16:colId xmlns:a16="http://schemas.microsoft.com/office/drawing/2014/main" val="2742406982"/>
                    </a:ext>
                  </a:extLst>
                </a:gridCol>
              </a:tblGrid>
              <a:tr h="178281">
                <a:tc>
                  <a:txBody>
                    <a:bodyPr/>
                    <a:lstStyle/>
                    <a:p>
                      <a:pPr algn="l" fontAlgn="b"/>
                      <a:r>
                        <a:rPr lang="en-ID" sz="1100" u="none" strike="noStrike">
                          <a:effectLst/>
                        </a:rPr>
                        <a:t>ANOVA</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77887415"/>
                  </a:ext>
                </a:extLst>
              </a:tr>
              <a:tr h="171150">
                <a:tc>
                  <a:txBody>
                    <a:bodyPr/>
                    <a:lstStyle/>
                    <a:p>
                      <a:pPr algn="ctr" fontAlgn="b"/>
                      <a:r>
                        <a:rPr lang="en-ID" sz="1100" u="none" strike="noStrike">
                          <a:effectLst/>
                        </a:rPr>
                        <a:t>Source of Variation</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SS</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df</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MS</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F</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P-value</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F crit</a:t>
                      </a:r>
                      <a:endParaRPr lang="en-ID" sz="1000" b="0"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17728906"/>
                  </a:ext>
                </a:extLst>
              </a:tr>
              <a:tr h="332679">
                <a:tc>
                  <a:txBody>
                    <a:bodyPr/>
                    <a:lstStyle/>
                    <a:p>
                      <a:pPr algn="l" fontAlgn="b"/>
                      <a:r>
                        <a:rPr lang="en-ID" sz="1100" u="none" strike="noStrike">
                          <a:effectLst/>
                        </a:rPr>
                        <a:t>Between Groups</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-1,81899E-12</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-1,81899E-12</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-1,21138E-14</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3,977779393</a:t>
                      </a:r>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84830501"/>
                  </a:ext>
                </a:extLst>
              </a:tr>
              <a:tr h="171150">
                <a:tc>
                  <a:txBody>
                    <a:bodyPr/>
                    <a:lstStyle/>
                    <a:p>
                      <a:pPr algn="l" fontAlgn="b"/>
                      <a:r>
                        <a:rPr lang="en-ID" sz="1100" u="none" strike="noStrike">
                          <a:effectLst/>
                        </a:rPr>
                        <a:t>Within Groups</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10511,11111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70</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150,1587302</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87912086"/>
                  </a:ext>
                </a:extLst>
              </a:tr>
              <a:tr h="178281">
                <a:tc>
                  <a:txBody>
                    <a:bodyPr/>
                    <a:lstStyle/>
                    <a:p>
                      <a:pPr algn="l" fontAlgn="b"/>
                      <a:r>
                        <a:rPr lang="en-ID" sz="1100" u="none" strike="noStrike">
                          <a:effectLst/>
                        </a:rPr>
                        <a:t>Total</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10511,11111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71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85049049"/>
                  </a:ext>
                </a:extLst>
              </a:tr>
            </a:tbl>
          </a:graphicData>
        </a:graphic>
      </p:graphicFrame>
      <p:sp>
        <p:nvSpPr>
          <p:cNvPr id="10" name="Freeform 7">
            <a:extLst>
              <a:ext uri="{FF2B5EF4-FFF2-40B4-BE49-F238E27FC236}">
                <a16:creationId xmlns:a16="http://schemas.microsoft.com/office/drawing/2014/main" id="{04F3B84A-81C2-4824-8B90-EE82780CBD08}"/>
              </a:ext>
            </a:extLst>
          </p:cNvPr>
          <p:cNvSpPr/>
          <p:nvPr/>
        </p:nvSpPr>
        <p:spPr>
          <a:xfrm rot="21380005">
            <a:off x="7234166" y="2204208"/>
            <a:ext cx="1247527" cy="735087"/>
          </a:xfrm>
          <a:custGeom>
            <a:avLst/>
            <a:gdLst/>
            <a:ahLst/>
            <a:cxnLst/>
            <a:rect l="l" t="t" r="r" b="b"/>
            <a:pathLst>
              <a:path w="3309922" h="1342023">
                <a:moveTo>
                  <a:pt x="0" y="0"/>
                </a:moveTo>
                <a:lnTo>
                  <a:pt x="3309922" y="0"/>
                </a:lnTo>
                <a:lnTo>
                  <a:pt x="3309922" y="1342023"/>
                </a:lnTo>
                <a:lnTo>
                  <a:pt x="0" y="1342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947012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CB4D50-AFD4-49A0-81CE-B4EFD87FA554}"/>
              </a:ext>
            </a:extLst>
          </p:cNvPr>
          <p:cNvSpPr txBox="1"/>
          <p:nvPr/>
        </p:nvSpPr>
        <p:spPr>
          <a:xfrm>
            <a:off x="2004060" y="194436"/>
            <a:ext cx="5135880" cy="523220"/>
          </a:xfrm>
          <a:prstGeom prst="rect">
            <a:avLst/>
          </a:prstGeom>
          <a:noFill/>
        </p:spPr>
        <p:txBody>
          <a:bodyPr wrap="square">
            <a:spAutoFit/>
          </a:bodyPr>
          <a:lstStyle/>
          <a:p>
            <a:pPr algn="ctr"/>
            <a:r>
              <a:rPr lang="en-US" sz="2800" b="1">
                <a:latin typeface="Raleway" pitchFamily="2" charset="0"/>
              </a:rPr>
              <a:t>PENGUJIAN TAHAP KETIGA</a:t>
            </a:r>
            <a:endParaRPr lang="en-ID" sz="2800" b="1" dirty="0">
              <a:latin typeface="Raleway" pitchFamily="2" charset="0"/>
            </a:endParaRPr>
          </a:p>
        </p:txBody>
      </p:sp>
      <p:sp>
        <p:nvSpPr>
          <p:cNvPr id="2" name="TextBox 1">
            <a:extLst>
              <a:ext uri="{FF2B5EF4-FFF2-40B4-BE49-F238E27FC236}">
                <a16:creationId xmlns:a16="http://schemas.microsoft.com/office/drawing/2014/main" id="{61B39DE4-4800-4C32-9281-11C07DE36273}"/>
              </a:ext>
            </a:extLst>
          </p:cNvPr>
          <p:cNvSpPr txBox="1"/>
          <p:nvPr/>
        </p:nvSpPr>
        <p:spPr>
          <a:xfrm>
            <a:off x="1158135" y="1221049"/>
            <a:ext cx="6827729" cy="738664"/>
          </a:xfrm>
          <a:prstGeom prst="rect">
            <a:avLst/>
          </a:prstGeom>
          <a:noFill/>
        </p:spPr>
        <p:txBody>
          <a:bodyPr wrap="square" rtlCol="0">
            <a:spAutoFit/>
          </a:bodyPr>
          <a:lstStyle/>
          <a:p>
            <a:pPr algn="ctr"/>
            <a:r>
              <a:rPr lang="en-US">
                <a:latin typeface="Raleway" pitchFamily="2" charset="0"/>
              </a:rPr>
              <a:t>Pada tahap ini, dilakukan pengambilan sampel nilai </a:t>
            </a:r>
            <a:r>
              <a:rPr lang="en-US" b="1" i="1">
                <a:latin typeface="Raleway" pitchFamily="2" charset="0"/>
              </a:rPr>
              <a:t>Retention-test</a:t>
            </a:r>
            <a:r>
              <a:rPr lang="en-US" i="1">
                <a:latin typeface="Raleway" pitchFamily="2" charset="0"/>
              </a:rPr>
              <a:t>. </a:t>
            </a:r>
            <a:r>
              <a:rPr lang="en-US">
                <a:latin typeface="Raleway" pitchFamily="2" charset="0"/>
              </a:rPr>
              <a:t>Pengujian tersebut dilaksanakan pada dua kelas di tingkat , dengan tanggal pelaksanaan pada 05 Juni dan 06 Juni 2023. Partisipan dalam tahap ini melibatkan 76 orang.</a:t>
            </a:r>
            <a:endParaRPr lang="en-ID">
              <a:latin typeface="Raleway" pitchFamily="2" charset="0"/>
            </a:endParaRPr>
          </a:p>
        </p:txBody>
      </p:sp>
      <p:sp>
        <p:nvSpPr>
          <p:cNvPr id="31" name="Oval 30">
            <a:extLst>
              <a:ext uri="{FF2B5EF4-FFF2-40B4-BE49-F238E27FC236}">
                <a16:creationId xmlns:a16="http://schemas.microsoft.com/office/drawing/2014/main" id="{09FFF13C-EAB2-4E69-A683-D383380A48AB}"/>
              </a:ext>
            </a:extLst>
          </p:cNvPr>
          <p:cNvSpPr/>
          <p:nvPr/>
        </p:nvSpPr>
        <p:spPr>
          <a:xfrm>
            <a:off x="2712720" y="2571750"/>
            <a:ext cx="464820" cy="46482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endParaRPr lang="en-ID"/>
          </a:p>
        </p:txBody>
      </p:sp>
      <p:sp>
        <p:nvSpPr>
          <p:cNvPr id="32" name="Oval 31">
            <a:extLst>
              <a:ext uri="{FF2B5EF4-FFF2-40B4-BE49-F238E27FC236}">
                <a16:creationId xmlns:a16="http://schemas.microsoft.com/office/drawing/2014/main" id="{50A229E8-B2B9-43C5-9E97-CBE675FAF065}"/>
              </a:ext>
            </a:extLst>
          </p:cNvPr>
          <p:cNvSpPr/>
          <p:nvPr/>
        </p:nvSpPr>
        <p:spPr>
          <a:xfrm>
            <a:off x="5966462" y="2571750"/>
            <a:ext cx="464820" cy="464820"/>
          </a:xfrm>
          <a:prstGeom prst="ellipse">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en-ID"/>
          </a:p>
        </p:txBody>
      </p:sp>
      <p:sp>
        <p:nvSpPr>
          <p:cNvPr id="4" name="TextBox 3">
            <a:extLst>
              <a:ext uri="{FF2B5EF4-FFF2-40B4-BE49-F238E27FC236}">
                <a16:creationId xmlns:a16="http://schemas.microsoft.com/office/drawing/2014/main" id="{9309A767-E7A7-4A04-A143-3E26F2343B52}"/>
              </a:ext>
            </a:extLst>
          </p:cNvPr>
          <p:cNvSpPr txBox="1"/>
          <p:nvPr/>
        </p:nvSpPr>
        <p:spPr>
          <a:xfrm>
            <a:off x="2355064" y="3201770"/>
            <a:ext cx="1180131" cy="523220"/>
          </a:xfrm>
          <a:prstGeom prst="rect">
            <a:avLst/>
          </a:prstGeom>
          <a:noFill/>
        </p:spPr>
        <p:txBody>
          <a:bodyPr wrap="none" rtlCol="0">
            <a:spAutoFit/>
          </a:bodyPr>
          <a:lstStyle/>
          <a:p>
            <a:pPr algn="ctr"/>
            <a:r>
              <a:rPr lang="en-US">
                <a:latin typeface="Raleway" pitchFamily="2" charset="0"/>
              </a:rPr>
              <a:t>Pembukaan</a:t>
            </a:r>
            <a:br>
              <a:rPr lang="en-US">
                <a:latin typeface="Raleway" pitchFamily="2" charset="0"/>
              </a:rPr>
            </a:br>
            <a:r>
              <a:rPr lang="en-US">
                <a:latin typeface="Raleway" pitchFamily="2" charset="0"/>
              </a:rPr>
              <a:t>3 Menit</a:t>
            </a:r>
            <a:endParaRPr lang="en-ID">
              <a:latin typeface="Raleway" pitchFamily="2" charset="0"/>
            </a:endParaRPr>
          </a:p>
        </p:txBody>
      </p:sp>
      <p:sp>
        <p:nvSpPr>
          <p:cNvPr id="33" name="TextBox 32">
            <a:extLst>
              <a:ext uri="{FF2B5EF4-FFF2-40B4-BE49-F238E27FC236}">
                <a16:creationId xmlns:a16="http://schemas.microsoft.com/office/drawing/2014/main" id="{5208D530-27E0-4922-958B-1E21AE095969}"/>
              </a:ext>
            </a:extLst>
          </p:cNvPr>
          <p:cNvSpPr txBox="1"/>
          <p:nvPr/>
        </p:nvSpPr>
        <p:spPr>
          <a:xfrm>
            <a:off x="5533376" y="3201770"/>
            <a:ext cx="1314784" cy="523220"/>
          </a:xfrm>
          <a:prstGeom prst="rect">
            <a:avLst/>
          </a:prstGeom>
          <a:noFill/>
        </p:spPr>
        <p:txBody>
          <a:bodyPr wrap="none" rtlCol="0">
            <a:spAutoFit/>
          </a:bodyPr>
          <a:lstStyle/>
          <a:p>
            <a:pPr algn="ctr"/>
            <a:r>
              <a:rPr lang="en-US" i="1">
                <a:latin typeface="Raleway" pitchFamily="2" charset="0"/>
              </a:rPr>
              <a:t>Retention-test</a:t>
            </a:r>
            <a:br>
              <a:rPr lang="en-US">
                <a:latin typeface="Raleway" pitchFamily="2" charset="0"/>
              </a:rPr>
            </a:br>
            <a:r>
              <a:rPr lang="en-US">
                <a:latin typeface="Raleway" pitchFamily="2" charset="0"/>
              </a:rPr>
              <a:t>15 Menit</a:t>
            </a:r>
            <a:endParaRPr lang="en-ID">
              <a:latin typeface="Raleway" pitchFamily="2" charset="0"/>
            </a:endParaRPr>
          </a:p>
        </p:txBody>
      </p:sp>
    </p:spTree>
    <p:extLst>
      <p:ext uri="{BB962C8B-B14F-4D97-AF65-F5344CB8AC3E}">
        <p14:creationId xmlns:p14="http://schemas.microsoft.com/office/powerpoint/2010/main" val="1277152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F6174929-084E-4041-8016-EF849B6D81B7}"/>
              </a:ext>
            </a:extLst>
          </p:cNvPr>
          <p:cNvGraphicFramePr>
            <a:graphicFrameLocks/>
          </p:cNvGraphicFramePr>
          <p:nvPr>
            <p:extLst>
              <p:ext uri="{D42A27DB-BD31-4B8C-83A1-F6EECF244321}">
                <p14:modId xmlns:p14="http://schemas.microsoft.com/office/powerpoint/2010/main" val="562773479"/>
              </p:ext>
            </p:extLst>
          </p:nvPr>
        </p:nvGraphicFramePr>
        <p:xfrm>
          <a:off x="1127760" y="537210"/>
          <a:ext cx="6888480" cy="42100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46023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7;p32">
            <a:extLst>
              <a:ext uri="{FF2B5EF4-FFF2-40B4-BE49-F238E27FC236}">
                <a16:creationId xmlns:a16="http://schemas.microsoft.com/office/drawing/2014/main" id="{3D0A7429-7C36-4F9A-B6AD-471C4A32A37D}"/>
              </a:ext>
            </a:extLst>
          </p:cNvPr>
          <p:cNvSpPr txBox="1">
            <a:spLocks/>
          </p:cNvSpPr>
          <p:nvPr/>
        </p:nvSpPr>
        <p:spPr>
          <a:xfrm>
            <a:off x="4069080" y="235358"/>
            <a:ext cx="4800600" cy="5370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latin typeface="Raleway" pitchFamily="2" charset="0"/>
              </a:rPr>
              <a:t>HASIL MID-TEST &amp; RETENTION-TEST</a:t>
            </a:r>
            <a:endParaRPr lang="en-ID" sz="2000" b="1" dirty="0">
              <a:latin typeface="Raleway" pitchFamily="2" charset="0"/>
            </a:endParaRPr>
          </a:p>
        </p:txBody>
      </p:sp>
      <p:graphicFrame>
        <p:nvGraphicFramePr>
          <p:cNvPr id="6" name="Table 5">
            <a:extLst>
              <a:ext uri="{FF2B5EF4-FFF2-40B4-BE49-F238E27FC236}">
                <a16:creationId xmlns:a16="http://schemas.microsoft.com/office/drawing/2014/main" id="{66B65EEA-DEB3-47D7-9F83-7EE92A2D7B1B}"/>
              </a:ext>
            </a:extLst>
          </p:cNvPr>
          <p:cNvGraphicFramePr>
            <a:graphicFrameLocks noGrp="1"/>
          </p:cNvGraphicFramePr>
          <p:nvPr>
            <p:extLst>
              <p:ext uri="{D42A27DB-BD31-4B8C-83A1-F6EECF244321}">
                <p14:modId xmlns:p14="http://schemas.microsoft.com/office/powerpoint/2010/main" val="3961742822"/>
              </p:ext>
            </p:extLst>
          </p:nvPr>
        </p:nvGraphicFramePr>
        <p:xfrm>
          <a:off x="188481" y="235358"/>
          <a:ext cx="3453879" cy="4599000"/>
        </p:xfrm>
        <a:graphic>
          <a:graphicData uri="http://schemas.openxmlformats.org/drawingml/2006/table">
            <a:tbl>
              <a:tblPr firstRow="1" firstCol="1" bandRow="1">
                <a:tableStyleId>{A846BE98-FFC4-4AB9-BE63-EEEF1F1E7CC9}</a:tableStyleId>
              </a:tblPr>
              <a:tblGrid>
                <a:gridCol w="1076439">
                  <a:extLst>
                    <a:ext uri="{9D8B030D-6E8A-4147-A177-3AD203B41FA5}">
                      <a16:colId xmlns:a16="http://schemas.microsoft.com/office/drawing/2014/main" val="2439321749"/>
                    </a:ext>
                  </a:extLst>
                </a:gridCol>
                <a:gridCol w="1066800">
                  <a:extLst>
                    <a:ext uri="{9D8B030D-6E8A-4147-A177-3AD203B41FA5}">
                      <a16:colId xmlns:a16="http://schemas.microsoft.com/office/drawing/2014/main" val="2896734055"/>
                    </a:ext>
                  </a:extLst>
                </a:gridCol>
                <a:gridCol w="1310640">
                  <a:extLst>
                    <a:ext uri="{9D8B030D-6E8A-4147-A177-3AD203B41FA5}">
                      <a16:colId xmlns:a16="http://schemas.microsoft.com/office/drawing/2014/main" val="60372584"/>
                    </a:ext>
                  </a:extLst>
                </a:gridCol>
              </a:tblGrid>
              <a:tr h="92726">
                <a:tc gridSpan="3">
                  <a:txBody>
                    <a:bodyPr/>
                    <a:lstStyle/>
                    <a:p>
                      <a:pPr indent="457200" algn="ctr">
                        <a:lnSpc>
                          <a:spcPct val="150000"/>
                        </a:lnSpc>
                      </a:pPr>
                      <a:r>
                        <a:rPr lang="en-ID" sz="600">
                          <a:effectLst/>
                        </a:rPr>
                        <a:t>SQLearn</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2632032479"/>
                  </a:ext>
                </a:extLst>
              </a:tr>
              <a:tr h="134950">
                <a:tc>
                  <a:txBody>
                    <a:bodyPr/>
                    <a:lstStyle/>
                    <a:p>
                      <a:pPr indent="457200" algn="l">
                        <a:lnSpc>
                          <a:spcPct val="150000"/>
                        </a:lnSpc>
                      </a:pPr>
                      <a:r>
                        <a:rPr lang="en-ID" sz="600">
                          <a:effectLst/>
                        </a:rPr>
                        <a:t>Partisipan</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l">
                        <a:lnSpc>
                          <a:spcPct val="150000"/>
                        </a:lnSpc>
                      </a:pPr>
                      <a:r>
                        <a:rPr lang="en-ID" sz="600">
                          <a:effectLst/>
                        </a:rPr>
                        <a:t>Mid-test</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l">
                        <a:lnSpc>
                          <a:spcPct val="150000"/>
                        </a:lnSpc>
                      </a:pPr>
                      <a:r>
                        <a:rPr lang="en-ID" sz="600">
                          <a:effectLst/>
                        </a:rPr>
                        <a:t>Retention-test</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7343456"/>
                  </a:ext>
                </a:extLst>
              </a:tr>
              <a:tr h="92726">
                <a:tc>
                  <a:txBody>
                    <a:bodyPr/>
                    <a:lstStyle/>
                    <a:p>
                      <a:pPr indent="457200" algn="l">
                        <a:lnSpc>
                          <a:spcPct val="150000"/>
                        </a:lnSpc>
                      </a:pPr>
                      <a:r>
                        <a:rPr lang="en-ID" sz="600">
                          <a:effectLst/>
                        </a:rPr>
                        <a:t>P1</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2037941"/>
                  </a:ext>
                </a:extLst>
              </a:tr>
              <a:tr h="92726">
                <a:tc>
                  <a:txBody>
                    <a:bodyPr/>
                    <a:lstStyle/>
                    <a:p>
                      <a:pPr indent="457200" algn="l">
                        <a:lnSpc>
                          <a:spcPct val="150000"/>
                        </a:lnSpc>
                      </a:pPr>
                      <a:r>
                        <a:rPr lang="en-ID" sz="600">
                          <a:effectLst/>
                        </a:rPr>
                        <a:t>P2</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3460513"/>
                  </a:ext>
                </a:extLst>
              </a:tr>
              <a:tr h="92726">
                <a:tc>
                  <a:txBody>
                    <a:bodyPr/>
                    <a:lstStyle/>
                    <a:p>
                      <a:pPr indent="457200" algn="l">
                        <a:lnSpc>
                          <a:spcPct val="150000"/>
                        </a:lnSpc>
                      </a:pPr>
                      <a:r>
                        <a:rPr lang="en-ID" sz="600">
                          <a:effectLst/>
                        </a:rPr>
                        <a:t>P3</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5173144"/>
                  </a:ext>
                </a:extLst>
              </a:tr>
              <a:tr h="92726">
                <a:tc>
                  <a:txBody>
                    <a:bodyPr/>
                    <a:lstStyle/>
                    <a:p>
                      <a:pPr indent="457200" algn="l">
                        <a:lnSpc>
                          <a:spcPct val="150000"/>
                        </a:lnSpc>
                      </a:pPr>
                      <a:r>
                        <a:rPr lang="en-ID" sz="600">
                          <a:effectLst/>
                        </a:rPr>
                        <a:t>P4</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709535"/>
                  </a:ext>
                </a:extLst>
              </a:tr>
              <a:tr h="92726">
                <a:tc>
                  <a:txBody>
                    <a:bodyPr/>
                    <a:lstStyle/>
                    <a:p>
                      <a:pPr indent="457200" algn="l">
                        <a:lnSpc>
                          <a:spcPct val="150000"/>
                        </a:lnSpc>
                      </a:pPr>
                      <a:r>
                        <a:rPr lang="en-ID" sz="600">
                          <a:effectLst/>
                        </a:rPr>
                        <a:t>P5</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3382560"/>
                  </a:ext>
                </a:extLst>
              </a:tr>
              <a:tr h="92726">
                <a:tc>
                  <a:txBody>
                    <a:bodyPr/>
                    <a:lstStyle/>
                    <a:p>
                      <a:pPr indent="457200" algn="l">
                        <a:lnSpc>
                          <a:spcPct val="150000"/>
                        </a:lnSpc>
                      </a:pPr>
                      <a:r>
                        <a:rPr lang="en-ID" sz="600">
                          <a:effectLst/>
                        </a:rPr>
                        <a:t>P6</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1186388"/>
                  </a:ext>
                </a:extLst>
              </a:tr>
              <a:tr h="92726">
                <a:tc>
                  <a:txBody>
                    <a:bodyPr/>
                    <a:lstStyle/>
                    <a:p>
                      <a:pPr indent="457200" algn="l">
                        <a:lnSpc>
                          <a:spcPct val="150000"/>
                        </a:lnSpc>
                      </a:pPr>
                      <a:r>
                        <a:rPr lang="en-ID" sz="600">
                          <a:effectLst/>
                        </a:rPr>
                        <a:t>P7</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50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5805276"/>
                  </a:ext>
                </a:extLst>
              </a:tr>
              <a:tr h="92726">
                <a:tc>
                  <a:txBody>
                    <a:bodyPr/>
                    <a:lstStyle/>
                    <a:p>
                      <a:pPr indent="457200" algn="l">
                        <a:lnSpc>
                          <a:spcPct val="150000"/>
                        </a:lnSpc>
                      </a:pPr>
                      <a:r>
                        <a:rPr lang="en-ID" sz="600">
                          <a:effectLst/>
                        </a:rPr>
                        <a:t>P8</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3150300"/>
                  </a:ext>
                </a:extLst>
              </a:tr>
              <a:tr h="92726">
                <a:tc>
                  <a:txBody>
                    <a:bodyPr/>
                    <a:lstStyle/>
                    <a:p>
                      <a:pPr indent="457200" algn="l">
                        <a:lnSpc>
                          <a:spcPct val="150000"/>
                        </a:lnSpc>
                      </a:pPr>
                      <a:r>
                        <a:rPr lang="en-ID" sz="600">
                          <a:effectLst/>
                        </a:rPr>
                        <a:t>P9</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1897107"/>
                  </a:ext>
                </a:extLst>
              </a:tr>
              <a:tr h="92726">
                <a:tc>
                  <a:txBody>
                    <a:bodyPr/>
                    <a:lstStyle/>
                    <a:p>
                      <a:pPr indent="457200" algn="l">
                        <a:lnSpc>
                          <a:spcPct val="150000"/>
                        </a:lnSpc>
                      </a:pPr>
                      <a:r>
                        <a:rPr lang="en-ID" sz="600">
                          <a:effectLst/>
                        </a:rPr>
                        <a:t>P10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3245337"/>
                  </a:ext>
                </a:extLst>
              </a:tr>
              <a:tr h="92726">
                <a:tc>
                  <a:txBody>
                    <a:bodyPr/>
                    <a:lstStyle/>
                    <a:p>
                      <a:pPr indent="457200" algn="l">
                        <a:lnSpc>
                          <a:spcPct val="150000"/>
                        </a:lnSpc>
                      </a:pPr>
                      <a:r>
                        <a:rPr lang="en-ID" sz="600">
                          <a:effectLst/>
                        </a:rPr>
                        <a:t>P11</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2740040"/>
                  </a:ext>
                </a:extLst>
              </a:tr>
              <a:tr h="92726">
                <a:tc>
                  <a:txBody>
                    <a:bodyPr/>
                    <a:lstStyle/>
                    <a:p>
                      <a:pPr indent="457200" algn="l">
                        <a:lnSpc>
                          <a:spcPct val="150000"/>
                        </a:lnSpc>
                      </a:pPr>
                      <a:r>
                        <a:rPr lang="en-ID" sz="600">
                          <a:effectLst/>
                        </a:rPr>
                        <a:t>P12</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7312997"/>
                  </a:ext>
                </a:extLst>
              </a:tr>
              <a:tr h="92726">
                <a:tc>
                  <a:txBody>
                    <a:bodyPr/>
                    <a:lstStyle/>
                    <a:p>
                      <a:pPr indent="457200" algn="l">
                        <a:lnSpc>
                          <a:spcPct val="150000"/>
                        </a:lnSpc>
                      </a:pPr>
                      <a:r>
                        <a:rPr lang="en-ID" sz="600">
                          <a:effectLst/>
                        </a:rPr>
                        <a:t>P13</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4948603"/>
                  </a:ext>
                </a:extLst>
              </a:tr>
              <a:tr h="92726">
                <a:tc>
                  <a:txBody>
                    <a:bodyPr/>
                    <a:lstStyle/>
                    <a:p>
                      <a:pPr indent="457200" algn="l">
                        <a:lnSpc>
                          <a:spcPct val="150000"/>
                        </a:lnSpc>
                      </a:pPr>
                      <a:r>
                        <a:rPr lang="en-ID" sz="600">
                          <a:effectLst/>
                        </a:rPr>
                        <a:t>P14</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9054472"/>
                  </a:ext>
                </a:extLst>
              </a:tr>
              <a:tr h="92726">
                <a:tc>
                  <a:txBody>
                    <a:bodyPr/>
                    <a:lstStyle/>
                    <a:p>
                      <a:pPr indent="457200" algn="l">
                        <a:lnSpc>
                          <a:spcPct val="150000"/>
                        </a:lnSpc>
                      </a:pPr>
                      <a:r>
                        <a:rPr lang="en-ID" sz="600">
                          <a:effectLst/>
                        </a:rPr>
                        <a:t>P15</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3271131"/>
                  </a:ext>
                </a:extLst>
              </a:tr>
              <a:tr h="92726">
                <a:tc>
                  <a:txBody>
                    <a:bodyPr/>
                    <a:lstStyle/>
                    <a:p>
                      <a:pPr indent="457200" algn="l">
                        <a:lnSpc>
                          <a:spcPct val="150000"/>
                        </a:lnSpc>
                      </a:pPr>
                      <a:r>
                        <a:rPr lang="en-ID" sz="600">
                          <a:effectLst/>
                        </a:rPr>
                        <a:t>P16</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2019822"/>
                  </a:ext>
                </a:extLst>
              </a:tr>
              <a:tr h="92726">
                <a:tc>
                  <a:txBody>
                    <a:bodyPr/>
                    <a:lstStyle/>
                    <a:p>
                      <a:pPr indent="457200" algn="l">
                        <a:lnSpc>
                          <a:spcPct val="150000"/>
                        </a:lnSpc>
                      </a:pPr>
                      <a:r>
                        <a:rPr lang="en-ID" sz="600">
                          <a:effectLst/>
                        </a:rPr>
                        <a:t>P17</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6491027"/>
                  </a:ext>
                </a:extLst>
              </a:tr>
              <a:tr h="92726">
                <a:tc>
                  <a:txBody>
                    <a:bodyPr/>
                    <a:lstStyle/>
                    <a:p>
                      <a:pPr indent="457200" algn="l">
                        <a:lnSpc>
                          <a:spcPct val="150000"/>
                        </a:lnSpc>
                      </a:pPr>
                      <a:r>
                        <a:rPr lang="en-ID" sz="600">
                          <a:effectLst/>
                        </a:rPr>
                        <a:t>P18</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2351233"/>
                  </a:ext>
                </a:extLst>
              </a:tr>
              <a:tr h="92726">
                <a:tc>
                  <a:txBody>
                    <a:bodyPr/>
                    <a:lstStyle/>
                    <a:p>
                      <a:pPr indent="457200" algn="l">
                        <a:lnSpc>
                          <a:spcPct val="150000"/>
                        </a:lnSpc>
                      </a:pPr>
                      <a:r>
                        <a:rPr lang="en-ID" sz="600">
                          <a:effectLst/>
                        </a:rPr>
                        <a:t>P19</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1764848"/>
                  </a:ext>
                </a:extLst>
              </a:tr>
              <a:tr h="92726">
                <a:tc>
                  <a:txBody>
                    <a:bodyPr/>
                    <a:lstStyle/>
                    <a:p>
                      <a:pPr indent="457200" algn="l">
                        <a:lnSpc>
                          <a:spcPct val="150000"/>
                        </a:lnSpc>
                      </a:pPr>
                      <a:r>
                        <a:rPr lang="en-ID" sz="600">
                          <a:effectLst/>
                        </a:rPr>
                        <a:t>P20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0066416"/>
                  </a:ext>
                </a:extLst>
              </a:tr>
              <a:tr h="92726">
                <a:tc>
                  <a:txBody>
                    <a:bodyPr/>
                    <a:lstStyle/>
                    <a:p>
                      <a:pPr indent="457200" algn="l">
                        <a:lnSpc>
                          <a:spcPct val="150000"/>
                        </a:lnSpc>
                      </a:pPr>
                      <a:r>
                        <a:rPr lang="en-ID" sz="600">
                          <a:effectLst/>
                        </a:rPr>
                        <a:t>P21</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3584951"/>
                  </a:ext>
                </a:extLst>
              </a:tr>
              <a:tr h="92726">
                <a:tc>
                  <a:txBody>
                    <a:bodyPr/>
                    <a:lstStyle/>
                    <a:p>
                      <a:pPr indent="457200" algn="l">
                        <a:lnSpc>
                          <a:spcPct val="150000"/>
                        </a:lnSpc>
                      </a:pPr>
                      <a:r>
                        <a:rPr lang="en-ID" sz="600">
                          <a:effectLst/>
                        </a:rPr>
                        <a:t>P22</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4319735"/>
                  </a:ext>
                </a:extLst>
              </a:tr>
              <a:tr h="92726">
                <a:tc>
                  <a:txBody>
                    <a:bodyPr/>
                    <a:lstStyle/>
                    <a:p>
                      <a:pPr indent="457200" algn="l">
                        <a:lnSpc>
                          <a:spcPct val="150000"/>
                        </a:lnSpc>
                      </a:pPr>
                      <a:r>
                        <a:rPr lang="en-ID" sz="600">
                          <a:effectLst/>
                        </a:rPr>
                        <a:t>P23</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5011241"/>
                  </a:ext>
                </a:extLst>
              </a:tr>
              <a:tr h="92726">
                <a:tc>
                  <a:txBody>
                    <a:bodyPr/>
                    <a:lstStyle/>
                    <a:p>
                      <a:pPr indent="457200" algn="l">
                        <a:lnSpc>
                          <a:spcPct val="150000"/>
                        </a:lnSpc>
                      </a:pPr>
                      <a:r>
                        <a:rPr lang="en-ID" sz="600">
                          <a:effectLst/>
                        </a:rPr>
                        <a:t>P24</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0717973"/>
                  </a:ext>
                </a:extLst>
              </a:tr>
              <a:tr h="92726">
                <a:tc>
                  <a:txBody>
                    <a:bodyPr/>
                    <a:lstStyle/>
                    <a:p>
                      <a:pPr indent="457200" algn="l">
                        <a:lnSpc>
                          <a:spcPct val="150000"/>
                        </a:lnSpc>
                      </a:pPr>
                      <a:r>
                        <a:rPr lang="en-ID" sz="600">
                          <a:effectLst/>
                        </a:rPr>
                        <a:t>P25</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50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10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2205089"/>
                  </a:ext>
                </a:extLst>
              </a:tr>
              <a:tr h="92726">
                <a:tc>
                  <a:txBody>
                    <a:bodyPr/>
                    <a:lstStyle/>
                    <a:p>
                      <a:pPr indent="457200" algn="l">
                        <a:lnSpc>
                          <a:spcPct val="150000"/>
                        </a:lnSpc>
                      </a:pPr>
                      <a:r>
                        <a:rPr lang="en-ID" sz="600">
                          <a:effectLst/>
                        </a:rPr>
                        <a:t>P26</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344065"/>
                  </a:ext>
                </a:extLst>
              </a:tr>
              <a:tr h="92726">
                <a:tc>
                  <a:txBody>
                    <a:bodyPr/>
                    <a:lstStyle/>
                    <a:p>
                      <a:pPr indent="457200" algn="l">
                        <a:lnSpc>
                          <a:spcPct val="150000"/>
                        </a:lnSpc>
                      </a:pPr>
                      <a:r>
                        <a:rPr lang="en-ID" sz="600">
                          <a:effectLst/>
                        </a:rPr>
                        <a:t>P27</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3343705"/>
                  </a:ext>
                </a:extLst>
              </a:tr>
              <a:tr h="92726">
                <a:tc>
                  <a:txBody>
                    <a:bodyPr/>
                    <a:lstStyle/>
                    <a:p>
                      <a:pPr indent="457200" algn="l">
                        <a:lnSpc>
                          <a:spcPct val="150000"/>
                        </a:lnSpc>
                      </a:pPr>
                      <a:r>
                        <a:rPr lang="en-ID" sz="600">
                          <a:effectLst/>
                        </a:rPr>
                        <a:t>P28</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8642386"/>
                  </a:ext>
                </a:extLst>
              </a:tr>
              <a:tr h="92726">
                <a:tc>
                  <a:txBody>
                    <a:bodyPr/>
                    <a:lstStyle/>
                    <a:p>
                      <a:pPr indent="457200" algn="l">
                        <a:lnSpc>
                          <a:spcPct val="150000"/>
                        </a:lnSpc>
                      </a:pPr>
                      <a:r>
                        <a:rPr lang="en-ID" sz="600">
                          <a:effectLst/>
                        </a:rPr>
                        <a:t>P29</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0840396"/>
                  </a:ext>
                </a:extLst>
              </a:tr>
              <a:tr h="92726">
                <a:tc>
                  <a:txBody>
                    <a:bodyPr/>
                    <a:lstStyle/>
                    <a:p>
                      <a:pPr indent="457200" algn="l">
                        <a:lnSpc>
                          <a:spcPct val="150000"/>
                        </a:lnSpc>
                      </a:pPr>
                      <a:r>
                        <a:rPr lang="en-ID" sz="600">
                          <a:effectLst/>
                        </a:rPr>
                        <a:t>P30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9132398"/>
                  </a:ext>
                </a:extLst>
              </a:tr>
              <a:tr h="92726">
                <a:tc>
                  <a:txBody>
                    <a:bodyPr/>
                    <a:lstStyle/>
                    <a:p>
                      <a:pPr indent="457200" algn="l">
                        <a:lnSpc>
                          <a:spcPct val="150000"/>
                        </a:lnSpc>
                      </a:pPr>
                      <a:r>
                        <a:rPr lang="en-ID" sz="600">
                          <a:effectLst/>
                        </a:rPr>
                        <a:t>P31</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40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9277075"/>
                  </a:ext>
                </a:extLst>
              </a:tr>
              <a:tr h="92726">
                <a:tc>
                  <a:txBody>
                    <a:bodyPr/>
                    <a:lstStyle/>
                    <a:p>
                      <a:pPr indent="457200" algn="l">
                        <a:lnSpc>
                          <a:spcPct val="150000"/>
                        </a:lnSpc>
                      </a:pPr>
                      <a:r>
                        <a:rPr lang="en-ID" sz="600">
                          <a:effectLst/>
                        </a:rPr>
                        <a:t>P32</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60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4824408"/>
                  </a:ext>
                </a:extLst>
              </a:tr>
              <a:tr h="92726">
                <a:tc>
                  <a:txBody>
                    <a:bodyPr/>
                    <a:lstStyle/>
                    <a:p>
                      <a:pPr indent="457200" algn="l">
                        <a:lnSpc>
                          <a:spcPct val="150000"/>
                        </a:lnSpc>
                      </a:pPr>
                      <a:r>
                        <a:rPr lang="en-ID" sz="600">
                          <a:effectLst/>
                        </a:rPr>
                        <a:t>P33</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1000693"/>
                  </a:ext>
                </a:extLst>
              </a:tr>
              <a:tr h="92726">
                <a:tc>
                  <a:txBody>
                    <a:bodyPr/>
                    <a:lstStyle/>
                    <a:p>
                      <a:pPr indent="457200" algn="l">
                        <a:lnSpc>
                          <a:spcPct val="150000"/>
                        </a:lnSpc>
                      </a:pPr>
                      <a:r>
                        <a:rPr lang="en-ID" sz="600">
                          <a:effectLst/>
                        </a:rPr>
                        <a:t>P34</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90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0340697"/>
                  </a:ext>
                </a:extLst>
              </a:tr>
              <a:tr h="92726">
                <a:tc>
                  <a:txBody>
                    <a:bodyPr/>
                    <a:lstStyle/>
                    <a:p>
                      <a:pPr indent="457200" algn="l">
                        <a:lnSpc>
                          <a:spcPct val="150000"/>
                        </a:lnSpc>
                      </a:pPr>
                      <a:r>
                        <a:rPr lang="en-ID" sz="600">
                          <a:effectLst/>
                        </a:rPr>
                        <a:t>P35</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8307915"/>
                  </a:ext>
                </a:extLst>
              </a:tr>
              <a:tr h="92726">
                <a:tc>
                  <a:txBody>
                    <a:bodyPr/>
                    <a:lstStyle/>
                    <a:p>
                      <a:pPr indent="457200" algn="l">
                        <a:lnSpc>
                          <a:spcPct val="150000"/>
                        </a:lnSpc>
                      </a:pPr>
                      <a:r>
                        <a:rPr lang="en-ID" sz="600">
                          <a:effectLst/>
                        </a:rPr>
                        <a:t>P36</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70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indent="457200" algn="ctr">
                        <a:lnSpc>
                          <a:spcPct val="150000"/>
                        </a:lnSpc>
                      </a:pPr>
                      <a:r>
                        <a:rPr lang="en-ID" sz="600">
                          <a:effectLst/>
                        </a:rPr>
                        <a:t>80</a:t>
                      </a:r>
                      <a:endParaRPr lang="en-ID" sz="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295" marR="25295"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6580820"/>
                  </a:ext>
                </a:extLst>
              </a:tr>
            </a:tbl>
          </a:graphicData>
        </a:graphic>
      </p:graphicFrame>
      <p:graphicFrame>
        <p:nvGraphicFramePr>
          <p:cNvPr id="7" name="Table 6">
            <a:extLst>
              <a:ext uri="{FF2B5EF4-FFF2-40B4-BE49-F238E27FC236}">
                <a16:creationId xmlns:a16="http://schemas.microsoft.com/office/drawing/2014/main" id="{41FB1762-3AD0-4B32-8DDA-FDECC622F76D}"/>
              </a:ext>
            </a:extLst>
          </p:cNvPr>
          <p:cNvGraphicFramePr>
            <a:graphicFrameLocks noGrp="1"/>
          </p:cNvGraphicFramePr>
          <p:nvPr>
            <p:extLst>
              <p:ext uri="{D42A27DB-BD31-4B8C-83A1-F6EECF244321}">
                <p14:modId xmlns:p14="http://schemas.microsoft.com/office/powerpoint/2010/main" val="2635549040"/>
              </p:ext>
            </p:extLst>
          </p:nvPr>
        </p:nvGraphicFramePr>
        <p:xfrm>
          <a:off x="3825240" y="930593"/>
          <a:ext cx="4800600" cy="746760"/>
        </p:xfrm>
        <a:graphic>
          <a:graphicData uri="http://schemas.openxmlformats.org/drawingml/2006/table">
            <a:tbl>
              <a:tblPr>
                <a:tableStyleId>{A846BE98-FFC4-4AB9-BE63-EEEF1F1E7CC9}</a:tableStyleId>
              </a:tblPr>
              <a:tblGrid>
                <a:gridCol w="1308100">
                  <a:extLst>
                    <a:ext uri="{9D8B030D-6E8A-4147-A177-3AD203B41FA5}">
                      <a16:colId xmlns:a16="http://schemas.microsoft.com/office/drawing/2014/main" val="1979929734"/>
                    </a:ext>
                  </a:extLst>
                </a:gridCol>
                <a:gridCol w="825500">
                  <a:extLst>
                    <a:ext uri="{9D8B030D-6E8A-4147-A177-3AD203B41FA5}">
                      <a16:colId xmlns:a16="http://schemas.microsoft.com/office/drawing/2014/main" val="2980648038"/>
                    </a:ext>
                  </a:extLst>
                </a:gridCol>
                <a:gridCol w="1016000">
                  <a:extLst>
                    <a:ext uri="{9D8B030D-6E8A-4147-A177-3AD203B41FA5}">
                      <a16:colId xmlns:a16="http://schemas.microsoft.com/office/drawing/2014/main" val="2639225954"/>
                    </a:ext>
                  </a:extLst>
                </a:gridCol>
                <a:gridCol w="825500">
                  <a:extLst>
                    <a:ext uri="{9D8B030D-6E8A-4147-A177-3AD203B41FA5}">
                      <a16:colId xmlns:a16="http://schemas.microsoft.com/office/drawing/2014/main" val="2341942958"/>
                    </a:ext>
                  </a:extLst>
                </a:gridCol>
                <a:gridCol w="825500">
                  <a:extLst>
                    <a:ext uri="{9D8B030D-6E8A-4147-A177-3AD203B41FA5}">
                      <a16:colId xmlns:a16="http://schemas.microsoft.com/office/drawing/2014/main" val="1317055489"/>
                    </a:ext>
                  </a:extLst>
                </a:gridCol>
              </a:tblGrid>
              <a:tr h="190500">
                <a:tc>
                  <a:txBody>
                    <a:bodyPr/>
                    <a:lstStyle/>
                    <a:p>
                      <a:pPr algn="l" fontAlgn="b"/>
                      <a:r>
                        <a:rPr lang="en-ID" sz="1100" u="none" strike="noStrike">
                          <a:effectLst/>
                        </a:rPr>
                        <a:t>SUMMARY</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D"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82437892"/>
                  </a:ext>
                </a:extLst>
              </a:tr>
              <a:tr h="182880">
                <a:tc>
                  <a:txBody>
                    <a:bodyPr/>
                    <a:lstStyle/>
                    <a:p>
                      <a:pPr algn="ctr" fontAlgn="b"/>
                      <a:r>
                        <a:rPr lang="en-ID" sz="1100" u="none" strike="noStrike">
                          <a:effectLst/>
                        </a:rPr>
                        <a:t>Groups</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Count</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Sum</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Average</a:t>
                      </a:r>
                      <a:endParaRPr lang="en-ID"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100" u="none" strike="noStrike">
                          <a:effectLst/>
                        </a:rPr>
                        <a:t>Variance</a:t>
                      </a:r>
                      <a:endParaRPr lang="en-ID" sz="1100" b="0"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87304802"/>
                  </a:ext>
                </a:extLst>
              </a:tr>
              <a:tr h="182880">
                <a:tc>
                  <a:txBody>
                    <a:bodyPr/>
                    <a:lstStyle/>
                    <a:p>
                      <a:pPr algn="l" fontAlgn="b"/>
                      <a:r>
                        <a:rPr lang="en-ID" sz="1100" u="none" strike="noStrike">
                          <a:effectLst/>
                        </a:rPr>
                        <a:t>Mid</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36</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3100</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86,11111111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155,8730159</a:t>
                      </a:r>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31315487"/>
                  </a:ext>
                </a:extLst>
              </a:tr>
              <a:tr h="190500">
                <a:tc>
                  <a:txBody>
                    <a:bodyPr/>
                    <a:lstStyle/>
                    <a:p>
                      <a:pPr algn="l" fontAlgn="b"/>
                      <a:r>
                        <a:rPr lang="en-ID" sz="1100" u="none" strike="noStrike">
                          <a:effectLst/>
                        </a:rPr>
                        <a:t>Retention</a:t>
                      </a:r>
                      <a:endParaRPr lang="en-ID"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36</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2940</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81,66666667</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u="none" strike="noStrike">
                          <a:effectLst/>
                        </a:rPr>
                        <a:t>345,7142857</a:t>
                      </a:r>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71946469"/>
                  </a:ext>
                </a:extLst>
              </a:tr>
            </a:tbl>
          </a:graphicData>
        </a:graphic>
      </p:graphicFrame>
      <p:graphicFrame>
        <p:nvGraphicFramePr>
          <p:cNvPr id="8" name="Table 7">
            <a:extLst>
              <a:ext uri="{FF2B5EF4-FFF2-40B4-BE49-F238E27FC236}">
                <a16:creationId xmlns:a16="http://schemas.microsoft.com/office/drawing/2014/main" id="{CA3C7C84-3B0C-4866-B05D-C64240978739}"/>
              </a:ext>
            </a:extLst>
          </p:cNvPr>
          <p:cNvGraphicFramePr>
            <a:graphicFrameLocks noGrp="1"/>
          </p:cNvGraphicFramePr>
          <p:nvPr>
            <p:extLst>
              <p:ext uri="{D42A27DB-BD31-4B8C-83A1-F6EECF244321}">
                <p14:modId xmlns:p14="http://schemas.microsoft.com/office/powerpoint/2010/main" val="4147331417"/>
              </p:ext>
            </p:extLst>
          </p:nvPr>
        </p:nvGraphicFramePr>
        <p:xfrm>
          <a:off x="3825240" y="2130108"/>
          <a:ext cx="5242562" cy="1440180"/>
        </p:xfrm>
        <a:graphic>
          <a:graphicData uri="http://schemas.openxmlformats.org/drawingml/2006/table">
            <a:tbl>
              <a:tblPr>
                <a:tableStyleId>{A846BE98-FFC4-4AB9-BE63-EEEF1F1E7CC9}</a:tableStyleId>
              </a:tblPr>
              <a:tblGrid>
                <a:gridCol w="1075665">
                  <a:extLst>
                    <a:ext uri="{9D8B030D-6E8A-4147-A177-3AD203B41FA5}">
                      <a16:colId xmlns:a16="http://schemas.microsoft.com/office/drawing/2014/main" val="2793139846"/>
                    </a:ext>
                  </a:extLst>
                </a:gridCol>
                <a:gridCol w="678818">
                  <a:extLst>
                    <a:ext uri="{9D8B030D-6E8A-4147-A177-3AD203B41FA5}">
                      <a16:colId xmlns:a16="http://schemas.microsoft.com/office/drawing/2014/main" val="2277025923"/>
                    </a:ext>
                  </a:extLst>
                </a:gridCol>
                <a:gridCol w="744877">
                  <a:extLst>
                    <a:ext uri="{9D8B030D-6E8A-4147-A177-3AD203B41FA5}">
                      <a16:colId xmlns:a16="http://schemas.microsoft.com/office/drawing/2014/main" val="1224455027"/>
                    </a:ext>
                  </a:extLst>
                </a:gridCol>
                <a:gridCol w="769408">
                  <a:extLst>
                    <a:ext uri="{9D8B030D-6E8A-4147-A177-3AD203B41FA5}">
                      <a16:colId xmlns:a16="http://schemas.microsoft.com/office/drawing/2014/main" val="238194349"/>
                    </a:ext>
                  </a:extLst>
                </a:gridCol>
                <a:gridCol w="678818">
                  <a:extLst>
                    <a:ext uri="{9D8B030D-6E8A-4147-A177-3AD203B41FA5}">
                      <a16:colId xmlns:a16="http://schemas.microsoft.com/office/drawing/2014/main" val="2887585806"/>
                    </a:ext>
                  </a:extLst>
                </a:gridCol>
                <a:gridCol w="678818">
                  <a:extLst>
                    <a:ext uri="{9D8B030D-6E8A-4147-A177-3AD203B41FA5}">
                      <a16:colId xmlns:a16="http://schemas.microsoft.com/office/drawing/2014/main" val="2628723928"/>
                    </a:ext>
                  </a:extLst>
                </a:gridCol>
                <a:gridCol w="616158">
                  <a:extLst>
                    <a:ext uri="{9D8B030D-6E8A-4147-A177-3AD203B41FA5}">
                      <a16:colId xmlns:a16="http://schemas.microsoft.com/office/drawing/2014/main" val="1055135708"/>
                    </a:ext>
                  </a:extLst>
                </a:gridCol>
              </a:tblGrid>
              <a:tr h="190500">
                <a:tc>
                  <a:txBody>
                    <a:bodyPr/>
                    <a:lstStyle/>
                    <a:p>
                      <a:pPr algn="ctr" fontAlgn="b"/>
                      <a:r>
                        <a:rPr lang="en-ID" sz="1000" b="0" u="none" strike="noStrike">
                          <a:effectLst/>
                        </a:rPr>
                        <a:t>ANOVA</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9048954"/>
                  </a:ext>
                </a:extLst>
              </a:tr>
              <a:tr h="182880">
                <a:tc>
                  <a:txBody>
                    <a:bodyPr/>
                    <a:lstStyle/>
                    <a:p>
                      <a:pPr algn="ctr" fontAlgn="b"/>
                      <a:r>
                        <a:rPr lang="en-ID" sz="1000" b="0" u="none" strike="noStrike">
                          <a:effectLst/>
                        </a:rPr>
                        <a:t>Source of Variation</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SS</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df</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MS</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F</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P-value</a:t>
                      </a:r>
                      <a:endParaRPr lang="en-ID" sz="10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F crit</a:t>
                      </a:r>
                      <a:endParaRPr lang="en-ID" sz="1000" b="0"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17350934"/>
                  </a:ext>
                </a:extLst>
              </a:tr>
              <a:tr h="182880">
                <a:tc>
                  <a:txBody>
                    <a:bodyPr/>
                    <a:lstStyle/>
                    <a:p>
                      <a:pPr algn="ctr" fontAlgn="b"/>
                      <a:r>
                        <a:rPr lang="en-ID" sz="1000" b="0" u="none" strike="noStrike">
                          <a:effectLst/>
                        </a:rPr>
                        <a:t>Between Groups</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355,5555556</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355,5555556</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1,417721519</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0,237800913</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3,97777939</a:t>
                      </a:r>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587472"/>
                  </a:ext>
                </a:extLst>
              </a:tr>
              <a:tr h="182880">
                <a:tc>
                  <a:txBody>
                    <a:bodyPr/>
                    <a:lstStyle/>
                    <a:p>
                      <a:pPr algn="ctr" fontAlgn="b"/>
                      <a:r>
                        <a:rPr lang="en-ID" sz="1000" b="0" u="none" strike="noStrike">
                          <a:effectLst/>
                        </a:rPr>
                        <a:t>Within Groups</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17555,55556</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70</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250,7936508</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2488415"/>
                  </a:ext>
                </a:extLst>
              </a:tr>
              <a:tr h="190500">
                <a:tc>
                  <a:txBody>
                    <a:bodyPr/>
                    <a:lstStyle/>
                    <a:p>
                      <a:pPr algn="ctr" fontAlgn="b"/>
                      <a:r>
                        <a:rPr lang="en-ID" sz="1000" b="0" u="none" strike="noStrike">
                          <a:effectLst/>
                        </a:rPr>
                        <a:t>Total</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17911,11111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71</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D" sz="1000" b="0" u="none" strike="noStrike">
                          <a:effectLst/>
                        </a:rPr>
                        <a:t> </a:t>
                      </a:r>
                      <a:endParaRPr lang="en-ID" sz="1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9114003"/>
                  </a:ext>
                </a:extLst>
              </a:tr>
            </a:tbl>
          </a:graphicData>
        </a:graphic>
      </p:graphicFrame>
      <p:sp>
        <p:nvSpPr>
          <p:cNvPr id="10" name="Freeform 7">
            <a:extLst>
              <a:ext uri="{FF2B5EF4-FFF2-40B4-BE49-F238E27FC236}">
                <a16:creationId xmlns:a16="http://schemas.microsoft.com/office/drawing/2014/main" id="{6FF80A73-1A4E-4C69-A686-72619E90AA00}"/>
              </a:ext>
            </a:extLst>
          </p:cNvPr>
          <p:cNvSpPr/>
          <p:nvPr/>
        </p:nvSpPr>
        <p:spPr>
          <a:xfrm rot="21380005">
            <a:off x="7726242" y="2314373"/>
            <a:ext cx="878556" cy="686221"/>
          </a:xfrm>
          <a:custGeom>
            <a:avLst/>
            <a:gdLst/>
            <a:ahLst/>
            <a:cxnLst/>
            <a:rect l="l" t="t" r="r" b="b"/>
            <a:pathLst>
              <a:path w="3309922" h="1342023">
                <a:moveTo>
                  <a:pt x="0" y="0"/>
                </a:moveTo>
                <a:lnTo>
                  <a:pt x="3309922" y="0"/>
                </a:lnTo>
                <a:lnTo>
                  <a:pt x="3309922" y="1342023"/>
                </a:lnTo>
                <a:lnTo>
                  <a:pt x="0" y="13420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193505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7;p32">
            <a:extLst>
              <a:ext uri="{FF2B5EF4-FFF2-40B4-BE49-F238E27FC236}">
                <a16:creationId xmlns:a16="http://schemas.microsoft.com/office/drawing/2014/main" id="{E6B3FA9D-2619-485F-862E-3F76401A5377}"/>
              </a:ext>
            </a:extLst>
          </p:cNvPr>
          <p:cNvSpPr txBox="1">
            <a:spLocks/>
          </p:cNvSpPr>
          <p:nvPr/>
        </p:nvSpPr>
        <p:spPr>
          <a:xfrm>
            <a:off x="2421000" y="349452"/>
            <a:ext cx="4302000" cy="5370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latin typeface="Raleway" pitchFamily="2" charset="0"/>
              </a:rPr>
              <a:t>KESIMPULAN</a:t>
            </a:r>
            <a:r>
              <a:rPr lang="en-US" sz="2800">
                <a:latin typeface="Raleway" pitchFamily="2" charset="0"/>
              </a:rPr>
              <a:t> </a:t>
            </a:r>
            <a:endParaRPr lang="en-ID" sz="2800" dirty="0">
              <a:latin typeface="Raleway" pitchFamily="2" charset="0"/>
            </a:endParaRPr>
          </a:p>
        </p:txBody>
      </p:sp>
      <p:sp>
        <p:nvSpPr>
          <p:cNvPr id="2" name="TextBox 1">
            <a:extLst>
              <a:ext uri="{FF2B5EF4-FFF2-40B4-BE49-F238E27FC236}">
                <a16:creationId xmlns:a16="http://schemas.microsoft.com/office/drawing/2014/main" id="{2D8CEA83-1B3D-4A72-A332-7AC9F4A70C15}"/>
              </a:ext>
            </a:extLst>
          </p:cNvPr>
          <p:cNvSpPr txBox="1"/>
          <p:nvPr/>
        </p:nvSpPr>
        <p:spPr>
          <a:xfrm>
            <a:off x="1101969" y="1602154"/>
            <a:ext cx="6760308" cy="1815882"/>
          </a:xfrm>
          <a:prstGeom prst="rect">
            <a:avLst/>
          </a:prstGeom>
          <a:noFill/>
        </p:spPr>
        <p:txBody>
          <a:bodyPr wrap="square" rtlCol="0">
            <a:spAutoFit/>
          </a:bodyPr>
          <a:lstStyle/>
          <a:p>
            <a:pPr marL="342900" indent="-342900">
              <a:buFont typeface="+mj-lt"/>
              <a:buAutoNum type="arabicPeriod"/>
            </a:pPr>
            <a:r>
              <a:rPr lang="en-US" sz="1600"/>
              <a:t>Dari eksperiment yang telah dijalankan, ternyata penggunaan aplikasi SQLearn pada topik </a:t>
            </a:r>
            <a:r>
              <a:rPr lang="en-US" sz="1600" i="1"/>
              <a:t>Entity &amp; Attribute </a:t>
            </a:r>
            <a:r>
              <a:rPr lang="en-US" sz="1600"/>
              <a:t>masih belum ada peningkatan yang signifikan, jika dilihat dari eksperimen yang telah dilaksanakan</a:t>
            </a:r>
          </a:p>
          <a:p>
            <a:pPr marL="342900" indent="-342900">
              <a:buFont typeface="+mj-lt"/>
              <a:buAutoNum type="arabicPeriod"/>
            </a:pPr>
            <a:r>
              <a:rPr lang="en-US" sz="1600" i="1"/>
              <a:t>ERD Result Reconstruction </a:t>
            </a:r>
            <a:r>
              <a:rPr lang="en-US" sz="1600"/>
              <a:t>dapat digunakan sebagai media belajar pendamping untuk modul ERD Entity dan Attribute dalam mata kuliah Basis Data</a:t>
            </a:r>
            <a:endParaRPr lang="en-ID" sz="1600" i="1"/>
          </a:p>
        </p:txBody>
      </p:sp>
    </p:spTree>
    <p:extLst>
      <p:ext uri="{BB962C8B-B14F-4D97-AF65-F5344CB8AC3E}">
        <p14:creationId xmlns:p14="http://schemas.microsoft.com/office/powerpoint/2010/main" val="538390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7;p32">
            <a:extLst>
              <a:ext uri="{FF2B5EF4-FFF2-40B4-BE49-F238E27FC236}">
                <a16:creationId xmlns:a16="http://schemas.microsoft.com/office/drawing/2014/main" id="{E6B3FA9D-2619-485F-862E-3F76401A5377}"/>
              </a:ext>
            </a:extLst>
          </p:cNvPr>
          <p:cNvSpPr txBox="1">
            <a:spLocks/>
          </p:cNvSpPr>
          <p:nvPr/>
        </p:nvSpPr>
        <p:spPr>
          <a:xfrm>
            <a:off x="2421000" y="349452"/>
            <a:ext cx="4302000" cy="5370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latin typeface="Raleway" pitchFamily="2" charset="0"/>
              </a:rPr>
              <a:t>SARAN</a:t>
            </a:r>
            <a:r>
              <a:rPr lang="en-US" sz="2800">
                <a:latin typeface="Raleway" pitchFamily="2" charset="0"/>
              </a:rPr>
              <a:t> </a:t>
            </a:r>
            <a:endParaRPr lang="en-ID" sz="2800" dirty="0">
              <a:latin typeface="Raleway" pitchFamily="2" charset="0"/>
            </a:endParaRPr>
          </a:p>
        </p:txBody>
      </p:sp>
      <p:sp>
        <p:nvSpPr>
          <p:cNvPr id="2" name="TextBox 1">
            <a:extLst>
              <a:ext uri="{FF2B5EF4-FFF2-40B4-BE49-F238E27FC236}">
                <a16:creationId xmlns:a16="http://schemas.microsoft.com/office/drawing/2014/main" id="{2D8CEA83-1B3D-4A72-A332-7AC9F4A70C15}"/>
              </a:ext>
            </a:extLst>
          </p:cNvPr>
          <p:cNvSpPr txBox="1"/>
          <p:nvPr/>
        </p:nvSpPr>
        <p:spPr>
          <a:xfrm>
            <a:off x="1101969" y="1602154"/>
            <a:ext cx="6760308" cy="2800767"/>
          </a:xfrm>
          <a:prstGeom prst="rect">
            <a:avLst/>
          </a:prstGeom>
          <a:noFill/>
        </p:spPr>
        <p:txBody>
          <a:bodyPr wrap="square" rtlCol="0">
            <a:spAutoFit/>
          </a:bodyPr>
          <a:lstStyle/>
          <a:p>
            <a:pPr marL="342900" indent="-342900">
              <a:buFont typeface="+mj-lt"/>
              <a:buAutoNum type="arabicPeriod"/>
            </a:pPr>
            <a:r>
              <a:rPr lang="en-ID" sz="1600"/>
              <a:t>Meningkatkan jumlah partisipan dalam pengujian di kelas-kelas lain untuk mendapatkan variasi nilai yang lebih banyak, sehingga analisis statistik menjadi lebih signifikan dan data yang lebih representatif tentang dampak dan efektivitas penggunaan </a:t>
            </a:r>
            <a:r>
              <a:rPr lang="en-ID" sz="1600" i="1"/>
              <a:t>ERD Result Reconstruction</a:t>
            </a:r>
            <a:r>
              <a:rPr lang="en-ID" sz="1600"/>
              <a:t> dapat terkumpul.​</a:t>
            </a:r>
          </a:p>
          <a:p>
            <a:pPr marL="342900" indent="-342900">
              <a:buFont typeface="+mj-lt"/>
              <a:buAutoNum type="arabicPeriod"/>
            </a:pPr>
            <a:endParaRPr lang="en-ID" sz="1600"/>
          </a:p>
          <a:p>
            <a:pPr marL="342900" indent="-342900">
              <a:buFont typeface="+mj-lt"/>
              <a:buAutoNum type="arabicPeriod"/>
            </a:pPr>
            <a:r>
              <a:rPr lang="en-ID" sz="1600"/>
              <a:t>​Menganalisis </a:t>
            </a:r>
            <a:r>
              <a:rPr lang="en-ID" sz="1600" i="1"/>
              <a:t>data log </a:t>
            </a:r>
            <a:r>
              <a:rPr lang="en-ID" sz="1600"/>
              <a:t>jawaban mahasiswa yang telah disimpan untuk mengidentifikasi topik atau area yang masih sulit dikuasai oleh mahasiswa. Informasi ini akan sangat berharga dalam pengembangan materi pembelajaran yang lebih efektif dan fokus pada area yang membutuhkan perhatian lebih di masa mendatang.​</a:t>
            </a:r>
          </a:p>
        </p:txBody>
      </p:sp>
    </p:spTree>
    <p:extLst>
      <p:ext uri="{BB962C8B-B14F-4D97-AF65-F5344CB8AC3E}">
        <p14:creationId xmlns:p14="http://schemas.microsoft.com/office/powerpoint/2010/main" val="3756844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2"/>
        <p:cNvGrpSpPr/>
        <p:nvPr/>
      </p:nvGrpSpPr>
      <p:grpSpPr>
        <a:xfrm>
          <a:off x="0" y="0"/>
          <a:ext cx="0" cy="0"/>
          <a:chOff x="0" y="0"/>
          <a:chExt cx="0" cy="0"/>
        </a:xfrm>
      </p:grpSpPr>
      <p:sp>
        <p:nvSpPr>
          <p:cNvPr id="854" name="Google Shape;854;p52"/>
          <p:cNvSpPr txBox="1">
            <a:spLocks noGrp="1"/>
          </p:cNvSpPr>
          <p:nvPr>
            <p:ph type="title"/>
          </p:nvPr>
        </p:nvSpPr>
        <p:spPr>
          <a:xfrm>
            <a:off x="253318" y="1180392"/>
            <a:ext cx="5217842" cy="16923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b="1" dirty="0">
                <a:latin typeface="Raleway" pitchFamily="2" charset="0"/>
              </a:rPr>
              <a:t>TERIMA KASIH</a:t>
            </a:r>
            <a:endParaRPr sz="4800" b="1" dirty="0">
              <a:latin typeface="Raleway"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7;p32">
            <a:extLst>
              <a:ext uri="{FF2B5EF4-FFF2-40B4-BE49-F238E27FC236}">
                <a16:creationId xmlns:a16="http://schemas.microsoft.com/office/drawing/2014/main" id="{A890F633-DF1C-48C1-95E7-51B0BC356182}"/>
              </a:ext>
            </a:extLst>
          </p:cNvPr>
          <p:cNvSpPr txBox="1">
            <a:spLocks/>
          </p:cNvSpPr>
          <p:nvPr/>
        </p:nvSpPr>
        <p:spPr>
          <a:xfrm>
            <a:off x="2353500" y="174192"/>
            <a:ext cx="4437000" cy="5370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latin typeface="Raleway" pitchFamily="2" charset="0"/>
              </a:rPr>
              <a:t>MOCKUP SISTEM PEMBELAJARAN </a:t>
            </a:r>
            <a:endParaRPr lang="en-ID" sz="2000" b="1" dirty="0">
              <a:latin typeface="Raleway" pitchFamily="2" charset="0"/>
            </a:endParaRPr>
          </a:p>
        </p:txBody>
      </p:sp>
      <p:pic>
        <p:nvPicPr>
          <p:cNvPr id="6146" name="Picture 2">
            <a:extLst>
              <a:ext uri="{FF2B5EF4-FFF2-40B4-BE49-F238E27FC236}">
                <a16:creationId xmlns:a16="http://schemas.microsoft.com/office/drawing/2014/main" id="{EBE19D6D-EFD9-44DA-9D94-1DC0568FD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614" y="565516"/>
            <a:ext cx="4910771" cy="440379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a:extLst>
              <a:ext uri="{FF2B5EF4-FFF2-40B4-BE49-F238E27FC236}">
                <a16:creationId xmlns:a16="http://schemas.microsoft.com/office/drawing/2014/main" id="{5D9A6D11-4F16-48B0-A426-A912F6297A50}"/>
              </a:ext>
            </a:extLst>
          </p:cNvPr>
          <p:cNvCxnSpPr>
            <a:cxnSpLocks/>
          </p:cNvCxnSpPr>
          <p:nvPr/>
        </p:nvCxnSpPr>
        <p:spPr>
          <a:xfrm rot="10800000" flipV="1">
            <a:off x="1310640" y="2209800"/>
            <a:ext cx="1042860" cy="739140"/>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or: Curved 8">
            <a:extLst>
              <a:ext uri="{FF2B5EF4-FFF2-40B4-BE49-F238E27FC236}">
                <a16:creationId xmlns:a16="http://schemas.microsoft.com/office/drawing/2014/main" id="{92F3ABF3-6EEA-4D5E-A390-9484413BA467}"/>
              </a:ext>
            </a:extLst>
          </p:cNvPr>
          <p:cNvCxnSpPr>
            <a:cxnSpLocks/>
          </p:cNvCxnSpPr>
          <p:nvPr/>
        </p:nvCxnSpPr>
        <p:spPr>
          <a:xfrm flipV="1">
            <a:off x="6790500" y="2571750"/>
            <a:ext cx="623760" cy="529590"/>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33A4A279-D4AC-4C6A-B039-B4146A1118FB}"/>
              </a:ext>
            </a:extLst>
          </p:cNvPr>
          <p:cNvSpPr txBox="1"/>
          <p:nvPr/>
        </p:nvSpPr>
        <p:spPr>
          <a:xfrm>
            <a:off x="0" y="2639556"/>
            <a:ext cx="1487908" cy="276999"/>
          </a:xfrm>
          <a:prstGeom prst="rect">
            <a:avLst/>
          </a:prstGeom>
          <a:noFill/>
        </p:spPr>
        <p:txBody>
          <a:bodyPr wrap="none" rtlCol="0">
            <a:spAutoFit/>
          </a:bodyPr>
          <a:lstStyle/>
          <a:p>
            <a:r>
              <a:rPr lang="en-US" sz="1200"/>
              <a:t>Bagian Pertanyaan</a:t>
            </a:r>
            <a:endParaRPr lang="en-ID" sz="1200"/>
          </a:p>
        </p:txBody>
      </p:sp>
      <p:sp>
        <p:nvSpPr>
          <p:cNvPr id="12" name="TextBox 11">
            <a:extLst>
              <a:ext uri="{FF2B5EF4-FFF2-40B4-BE49-F238E27FC236}">
                <a16:creationId xmlns:a16="http://schemas.microsoft.com/office/drawing/2014/main" id="{2F50A1AB-C2D1-4EA5-A9CD-B3620935660D}"/>
              </a:ext>
            </a:extLst>
          </p:cNvPr>
          <p:cNvSpPr txBox="1"/>
          <p:nvPr/>
        </p:nvSpPr>
        <p:spPr>
          <a:xfrm>
            <a:off x="7414260" y="2440870"/>
            <a:ext cx="1590500" cy="276999"/>
          </a:xfrm>
          <a:prstGeom prst="rect">
            <a:avLst/>
          </a:prstGeom>
          <a:noFill/>
        </p:spPr>
        <p:txBody>
          <a:bodyPr wrap="none" rtlCol="0">
            <a:spAutoFit/>
          </a:bodyPr>
          <a:lstStyle/>
          <a:p>
            <a:r>
              <a:rPr lang="en-US" sz="1200"/>
              <a:t>Bagian button shape</a:t>
            </a:r>
            <a:endParaRPr lang="en-ID" sz="1200"/>
          </a:p>
        </p:txBody>
      </p:sp>
    </p:spTree>
    <p:extLst>
      <p:ext uri="{BB962C8B-B14F-4D97-AF65-F5344CB8AC3E}">
        <p14:creationId xmlns:p14="http://schemas.microsoft.com/office/powerpoint/2010/main" val="2824270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899422-BDB5-43E2-8CC5-4F5FEE91C788}"/>
              </a:ext>
            </a:extLst>
          </p:cNvPr>
          <p:cNvSpPr>
            <a:spLocks noGrp="1"/>
          </p:cNvSpPr>
          <p:nvPr>
            <p:ph type="title"/>
          </p:nvPr>
        </p:nvSpPr>
        <p:spPr/>
        <p:txBody>
          <a:bodyPr/>
          <a:lstStyle/>
          <a:p>
            <a:r>
              <a:rPr lang="en-US" sz="2800" b="1" dirty="0">
                <a:latin typeface="Raleway" pitchFamily="2" charset="0"/>
              </a:rPr>
              <a:t>LATAR BELAKANG</a:t>
            </a:r>
            <a:endParaRPr lang="en-ID" sz="2800" b="1" dirty="0">
              <a:latin typeface="Raleway" pitchFamily="2" charset="0"/>
            </a:endParaRPr>
          </a:p>
        </p:txBody>
      </p:sp>
      <p:pic>
        <p:nvPicPr>
          <p:cNvPr id="10" name="Picture 9">
            <a:extLst>
              <a:ext uri="{FF2B5EF4-FFF2-40B4-BE49-F238E27FC236}">
                <a16:creationId xmlns:a16="http://schemas.microsoft.com/office/drawing/2014/main" id="{8A577762-9256-4522-9D0B-366D5DC83417}"/>
              </a:ext>
            </a:extLst>
          </p:cNvPr>
          <p:cNvPicPr>
            <a:picLocks noChangeAspect="1"/>
          </p:cNvPicPr>
          <p:nvPr/>
        </p:nvPicPr>
        <p:blipFill>
          <a:blip r:embed="rId3"/>
          <a:stretch>
            <a:fillRect/>
          </a:stretch>
        </p:blipFill>
        <p:spPr>
          <a:xfrm>
            <a:off x="542180" y="1275121"/>
            <a:ext cx="1321789" cy="1321789"/>
          </a:xfrm>
          <a:prstGeom prst="rect">
            <a:avLst/>
          </a:prstGeom>
        </p:spPr>
      </p:pic>
      <p:sp>
        <p:nvSpPr>
          <p:cNvPr id="12" name="TextBox 11">
            <a:extLst>
              <a:ext uri="{FF2B5EF4-FFF2-40B4-BE49-F238E27FC236}">
                <a16:creationId xmlns:a16="http://schemas.microsoft.com/office/drawing/2014/main" id="{F55ADE67-7819-4DBC-BE42-E8B2776934FB}"/>
              </a:ext>
            </a:extLst>
          </p:cNvPr>
          <p:cNvSpPr txBox="1"/>
          <p:nvPr/>
        </p:nvSpPr>
        <p:spPr>
          <a:xfrm>
            <a:off x="2315362" y="1418907"/>
            <a:ext cx="2927758" cy="646331"/>
          </a:xfrm>
          <a:prstGeom prst="rect">
            <a:avLst/>
          </a:prstGeom>
          <a:noFill/>
        </p:spPr>
        <p:txBody>
          <a:bodyPr wrap="square" rtlCol="0">
            <a:spAutoFit/>
          </a:bodyPr>
          <a:lstStyle/>
          <a:p>
            <a:pPr algn="ctr"/>
            <a:r>
              <a:rPr lang="en-US" sz="1200" dirty="0" err="1">
                <a:latin typeface="Raleway" pitchFamily="2" charset="0"/>
              </a:rPr>
              <a:t>Pekerjaan</a:t>
            </a:r>
            <a:r>
              <a:rPr lang="en-US" sz="1200" dirty="0">
                <a:latin typeface="Raleway" pitchFamily="2" charset="0"/>
              </a:rPr>
              <a:t> di </a:t>
            </a:r>
            <a:r>
              <a:rPr lang="en-US" sz="1200" dirty="0" err="1">
                <a:latin typeface="Raleway" pitchFamily="2" charset="0"/>
              </a:rPr>
              <a:t>bidang</a:t>
            </a:r>
            <a:r>
              <a:rPr lang="en-US" sz="1200" dirty="0">
                <a:latin typeface="Raleway" pitchFamily="2" charset="0"/>
              </a:rPr>
              <a:t> Database </a:t>
            </a:r>
            <a:r>
              <a:rPr lang="en-US" sz="1200" dirty="0" err="1">
                <a:latin typeface="Raleway" pitchFamily="2" charset="0"/>
              </a:rPr>
              <a:t>menjadi</a:t>
            </a:r>
            <a:r>
              <a:rPr lang="en-US" sz="1200" dirty="0">
                <a:latin typeface="Raleway" pitchFamily="2" charset="0"/>
              </a:rPr>
              <a:t> salah </a:t>
            </a:r>
            <a:r>
              <a:rPr lang="en-US" sz="1200" dirty="0" err="1">
                <a:latin typeface="Raleway" pitchFamily="2" charset="0"/>
              </a:rPr>
              <a:t>satu</a:t>
            </a:r>
            <a:r>
              <a:rPr lang="en-US" sz="1200" dirty="0">
                <a:latin typeface="Raleway" pitchFamily="2" charset="0"/>
              </a:rPr>
              <a:t> </a:t>
            </a:r>
            <a:r>
              <a:rPr lang="en-US" sz="1200" dirty="0" err="1">
                <a:latin typeface="Raleway" pitchFamily="2" charset="0"/>
              </a:rPr>
              <a:t>bidang</a:t>
            </a:r>
            <a:r>
              <a:rPr lang="en-US" sz="1200" dirty="0">
                <a:latin typeface="Raleway" pitchFamily="2" charset="0"/>
              </a:rPr>
              <a:t> yang </a:t>
            </a:r>
            <a:r>
              <a:rPr lang="en-US" sz="1200" dirty="0" err="1">
                <a:latin typeface="Raleway" pitchFamily="2" charset="0"/>
              </a:rPr>
              <a:t>dicari</a:t>
            </a:r>
            <a:r>
              <a:rPr lang="en-US" sz="1200" dirty="0">
                <a:latin typeface="Raleway" pitchFamily="2" charset="0"/>
              </a:rPr>
              <a:t> </a:t>
            </a:r>
            <a:r>
              <a:rPr lang="en-US" sz="1200" dirty="0" err="1">
                <a:latin typeface="Raleway" pitchFamily="2" charset="0"/>
              </a:rPr>
              <a:t>industri</a:t>
            </a:r>
            <a:r>
              <a:rPr lang="en-US" sz="1200" dirty="0">
                <a:latin typeface="Raleway" pitchFamily="2" charset="0"/>
              </a:rPr>
              <a:t> </a:t>
            </a:r>
            <a:r>
              <a:rPr lang="en-US" sz="1200" dirty="0" err="1">
                <a:latin typeface="Raleway" pitchFamily="2" charset="0"/>
              </a:rPr>
              <a:t>saat</a:t>
            </a:r>
            <a:r>
              <a:rPr lang="en-US" sz="1200" dirty="0">
                <a:latin typeface="Raleway" pitchFamily="2" charset="0"/>
              </a:rPr>
              <a:t> ini</a:t>
            </a:r>
            <a:endParaRPr lang="en-ID" sz="1200" dirty="0">
              <a:latin typeface="Raleway" pitchFamily="2" charset="0"/>
            </a:endParaRPr>
          </a:p>
        </p:txBody>
      </p:sp>
      <p:grpSp>
        <p:nvGrpSpPr>
          <p:cNvPr id="17" name="Group 16">
            <a:extLst>
              <a:ext uri="{FF2B5EF4-FFF2-40B4-BE49-F238E27FC236}">
                <a16:creationId xmlns:a16="http://schemas.microsoft.com/office/drawing/2014/main" id="{8D2D27AC-DDAD-4FD6-AD75-7C201360FED8}"/>
              </a:ext>
            </a:extLst>
          </p:cNvPr>
          <p:cNvGrpSpPr/>
          <p:nvPr/>
        </p:nvGrpSpPr>
        <p:grpSpPr>
          <a:xfrm>
            <a:off x="2042650" y="2859326"/>
            <a:ext cx="2043355" cy="1982427"/>
            <a:chOff x="2269540" y="2654636"/>
            <a:chExt cx="2043355" cy="1982427"/>
          </a:xfrm>
        </p:grpSpPr>
        <p:sp>
          <p:nvSpPr>
            <p:cNvPr id="16" name="Rectangle 15">
              <a:extLst>
                <a:ext uri="{FF2B5EF4-FFF2-40B4-BE49-F238E27FC236}">
                  <a16:creationId xmlns:a16="http://schemas.microsoft.com/office/drawing/2014/main" id="{BED280D1-E446-4557-BA64-0B327EAFC638}"/>
                </a:ext>
              </a:extLst>
            </p:cNvPr>
            <p:cNvSpPr/>
            <p:nvPr/>
          </p:nvSpPr>
          <p:spPr>
            <a:xfrm>
              <a:off x="2315362" y="2654636"/>
              <a:ext cx="1951712" cy="19824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chemeClr val="tx1"/>
                </a:solidFill>
                <a:latin typeface="Century Gothic (Headings)"/>
              </a:endParaRPr>
            </a:p>
          </p:txBody>
        </p:sp>
        <p:sp>
          <p:nvSpPr>
            <p:cNvPr id="18" name="TextBox 17">
              <a:extLst>
                <a:ext uri="{FF2B5EF4-FFF2-40B4-BE49-F238E27FC236}">
                  <a16:creationId xmlns:a16="http://schemas.microsoft.com/office/drawing/2014/main" id="{1774D0BA-6407-4700-9BCC-7746C424ADCC}"/>
                </a:ext>
              </a:extLst>
            </p:cNvPr>
            <p:cNvSpPr txBox="1"/>
            <p:nvPr/>
          </p:nvSpPr>
          <p:spPr>
            <a:xfrm>
              <a:off x="2269540" y="2911274"/>
              <a:ext cx="2043355" cy="830997"/>
            </a:xfrm>
            <a:prstGeom prst="rect">
              <a:avLst/>
            </a:prstGeom>
            <a:noFill/>
          </p:spPr>
          <p:txBody>
            <a:bodyPr wrap="square">
              <a:spAutoFit/>
            </a:bodyPr>
            <a:lstStyle/>
            <a:p>
              <a:pPr algn="ctr"/>
              <a:r>
                <a:rPr lang="en-ID" sz="1200" dirty="0" err="1">
                  <a:latin typeface="Raleway" pitchFamily="2" charset="0"/>
                </a:rPr>
                <a:t>meningkatnya</a:t>
              </a:r>
              <a:r>
                <a:rPr lang="en-ID" sz="1200" dirty="0">
                  <a:latin typeface="Raleway" pitchFamily="2" charset="0"/>
                </a:rPr>
                <a:t> </a:t>
              </a:r>
              <a:r>
                <a:rPr lang="en-ID" sz="1200" dirty="0" err="1">
                  <a:latin typeface="Raleway" pitchFamily="2" charset="0"/>
                </a:rPr>
                <a:t>difusi</a:t>
              </a:r>
              <a:r>
                <a:rPr lang="en-ID" sz="1200" dirty="0">
                  <a:latin typeface="Raleway" pitchFamily="2" charset="0"/>
                </a:rPr>
                <a:t> platform </a:t>
              </a:r>
              <a:r>
                <a:rPr lang="en-ID" sz="1200" dirty="0" err="1">
                  <a:latin typeface="Raleway" pitchFamily="2" charset="0"/>
                </a:rPr>
                <a:t>dalam</a:t>
              </a:r>
              <a:r>
                <a:rPr lang="en-ID" sz="1200" dirty="0">
                  <a:latin typeface="Raleway" pitchFamily="2" charset="0"/>
                </a:rPr>
                <a:t> </a:t>
              </a:r>
              <a:r>
                <a:rPr lang="en-ID" sz="1200" dirty="0" err="1">
                  <a:latin typeface="Raleway" pitchFamily="2" charset="0"/>
                </a:rPr>
                <a:t>industri</a:t>
              </a:r>
              <a:r>
                <a:rPr lang="en-ID" sz="1200" dirty="0">
                  <a:latin typeface="Raleway" pitchFamily="2" charset="0"/>
                </a:rPr>
                <a:t>, </a:t>
              </a:r>
              <a:r>
                <a:rPr lang="en-ID" sz="1200" dirty="0" err="1">
                  <a:latin typeface="Raleway" pitchFamily="2" charset="0"/>
                </a:rPr>
                <a:t>pemodelan</a:t>
              </a:r>
              <a:r>
                <a:rPr lang="en-ID" sz="1200" dirty="0">
                  <a:latin typeface="Raleway" pitchFamily="2" charset="0"/>
                </a:rPr>
                <a:t> ER </a:t>
              </a:r>
              <a:r>
                <a:rPr lang="en-ID" sz="1200" dirty="0" err="1">
                  <a:latin typeface="Raleway" pitchFamily="2" charset="0"/>
                </a:rPr>
                <a:t>semakin</a:t>
              </a:r>
              <a:r>
                <a:rPr lang="en-ID" sz="1200" dirty="0">
                  <a:latin typeface="Raleway" pitchFamily="2" charset="0"/>
                </a:rPr>
                <a:t> </a:t>
              </a:r>
              <a:r>
                <a:rPr lang="en-ID" sz="1200" dirty="0" err="1">
                  <a:latin typeface="Raleway" pitchFamily="2" charset="0"/>
                </a:rPr>
                <a:t>populer</a:t>
              </a:r>
              <a:endParaRPr lang="en-ID" sz="1200" dirty="0"/>
            </a:p>
          </p:txBody>
        </p:sp>
        <p:sp>
          <p:nvSpPr>
            <p:cNvPr id="20" name="TextBox 19">
              <a:extLst>
                <a:ext uri="{FF2B5EF4-FFF2-40B4-BE49-F238E27FC236}">
                  <a16:creationId xmlns:a16="http://schemas.microsoft.com/office/drawing/2014/main" id="{FF261B38-AFE1-45AF-A963-E17F57778C73}"/>
                </a:ext>
              </a:extLst>
            </p:cNvPr>
            <p:cNvSpPr txBox="1"/>
            <p:nvPr/>
          </p:nvSpPr>
          <p:spPr>
            <a:xfrm>
              <a:off x="2315361" y="4054670"/>
              <a:ext cx="1951712" cy="400110"/>
            </a:xfrm>
            <a:prstGeom prst="rect">
              <a:avLst/>
            </a:prstGeom>
            <a:noFill/>
          </p:spPr>
          <p:txBody>
            <a:bodyPr wrap="square">
              <a:spAutoFit/>
            </a:bodyPr>
            <a:lstStyle/>
            <a:p>
              <a:pPr algn="ctr"/>
              <a:r>
                <a:rPr lang="en-US" sz="1000" b="1" dirty="0" err="1">
                  <a:latin typeface="Raleway" pitchFamily="2" charset="0"/>
                </a:rPr>
                <a:t>Gregersen</a:t>
              </a:r>
              <a:r>
                <a:rPr lang="en-US" sz="1000" b="1" dirty="0">
                  <a:latin typeface="Raleway" pitchFamily="2" charset="0"/>
                </a:rPr>
                <a:t>, H., &amp; Jensen, C. S. (2000)</a:t>
              </a:r>
            </a:p>
          </p:txBody>
        </p:sp>
      </p:grpSp>
      <p:grpSp>
        <p:nvGrpSpPr>
          <p:cNvPr id="28" name="Group 27">
            <a:extLst>
              <a:ext uri="{FF2B5EF4-FFF2-40B4-BE49-F238E27FC236}">
                <a16:creationId xmlns:a16="http://schemas.microsoft.com/office/drawing/2014/main" id="{1BF0EE87-DEC5-4F19-942E-DF0E632CB830}"/>
              </a:ext>
            </a:extLst>
          </p:cNvPr>
          <p:cNvGrpSpPr/>
          <p:nvPr/>
        </p:nvGrpSpPr>
        <p:grpSpPr>
          <a:xfrm>
            <a:off x="5243120" y="2859326"/>
            <a:ext cx="2043355" cy="1982427"/>
            <a:chOff x="2269540" y="2654636"/>
            <a:chExt cx="2043355" cy="1982427"/>
          </a:xfrm>
        </p:grpSpPr>
        <p:sp>
          <p:nvSpPr>
            <p:cNvPr id="29" name="Rectangle 28">
              <a:extLst>
                <a:ext uri="{FF2B5EF4-FFF2-40B4-BE49-F238E27FC236}">
                  <a16:creationId xmlns:a16="http://schemas.microsoft.com/office/drawing/2014/main" id="{B64FABF5-7E6B-4B16-9655-D271D1E6014A}"/>
                </a:ext>
              </a:extLst>
            </p:cNvPr>
            <p:cNvSpPr/>
            <p:nvPr/>
          </p:nvSpPr>
          <p:spPr>
            <a:xfrm>
              <a:off x="2315362" y="2654636"/>
              <a:ext cx="1951712" cy="19824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chemeClr val="tx1"/>
                </a:solidFill>
                <a:latin typeface="Century Gothic (Headings)"/>
              </a:endParaRPr>
            </a:p>
          </p:txBody>
        </p:sp>
        <p:sp>
          <p:nvSpPr>
            <p:cNvPr id="30" name="TextBox 29">
              <a:extLst>
                <a:ext uri="{FF2B5EF4-FFF2-40B4-BE49-F238E27FC236}">
                  <a16:creationId xmlns:a16="http://schemas.microsoft.com/office/drawing/2014/main" id="{BA33B125-8032-49FD-8A71-4B4295DB3711}"/>
                </a:ext>
              </a:extLst>
            </p:cNvPr>
            <p:cNvSpPr txBox="1"/>
            <p:nvPr/>
          </p:nvSpPr>
          <p:spPr>
            <a:xfrm>
              <a:off x="2269540" y="2911274"/>
              <a:ext cx="2043355" cy="646331"/>
            </a:xfrm>
            <a:prstGeom prst="rect">
              <a:avLst/>
            </a:prstGeom>
            <a:noFill/>
          </p:spPr>
          <p:txBody>
            <a:bodyPr wrap="square">
              <a:spAutoFit/>
            </a:bodyPr>
            <a:lstStyle/>
            <a:p>
              <a:pPr algn="ctr"/>
              <a:r>
                <a:rPr lang="en-ID" sz="1200" dirty="0">
                  <a:latin typeface="Raleway" pitchFamily="2" charset="0"/>
                </a:rPr>
                <a:t>Model ERD </a:t>
              </a:r>
              <a:r>
                <a:rPr lang="en-ID" sz="1200" dirty="0" err="1">
                  <a:latin typeface="Raleway" pitchFamily="2" charset="0"/>
                </a:rPr>
                <a:t>banyak</a:t>
              </a:r>
              <a:r>
                <a:rPr lang="en-ID" sz="1200" dirty="0">
                  <a:latin typeface="Raleway" pitchFamily="2" charset="0"/>
                </a:rPr>
                <a:t> </a:t>
              </a:r>
              <a:r>
                <a:rPr lang="en-ID" sz="1200" dirty="0" err="1">
                  <a:latin typeface="Raleway" pitchFamily="2" charset="0"/>
                </a:rPr>
                <a:t>digunakan</a:t>
              </a:r>
              <a:r>
                <a:rPr lang="en-ID" sz="1200" dirty="0">
                  <a:latin typeface="Raleway" pitchFamily="2" charset="0"/>
                </a:rPr>
                <a:t> </a:t>
              </a:r>
              <a:r>
                <a:rPr lang="en-ID" sz="1200" dirty="0" err="1">
                  <a:latin typeface="Raleway" pitchFamily="2" charset="0"/>
                </a:rPr>
                <a:t>dalam</a:t>
              </a:r>
              <a:r>
                <a:rPr lang="en-ID" sz="1200" dirty="0">
                  <a:latin typeface="Raleway" pitchFamily="2" charset="0"/>
                </a:rPr>
                <a:t> industry </a:t>
              </a:r>
              <a:r>
                <a:rPr lang="en-ID" sz="1200" dirty="0" err="1">
                  <a:latin typeface="Raleway" pitchFamily="2" charset="0"/>
                </a:rPr>
                <a:t>saat</a:t>
              </a:r>
              <a:r>
                <a:rPr lang="en-ID" sz="1200" dirty="0">
                  <a:latin typeface="Raleway" pitchFamily="2" charset="0"/>
                </a:rPr>
                <a:t> </a:t>
              </a:r>
              <a:r>
                <a:rPr lang="en-ID" sz="1200" dirty="0" err="1">
                  <a:latin typeface="Raleway" pitchFamily="2" charset="0"/>
                </a:rPr>
                <a:t>ini</a:t>
              </a:r>
              <a:endParaRPr lang="en-ID" sz="1200" dirty="0">
                <a:latin typeface="Raleway" pitchFamily="2" charset="0"/>
              </a:endParaRPr>
            </a:p>
          </p:txBody>
        </p:sp>
        <p:sp>
          <p:nvSpPr>
            <p:cNvPr id="31" name="TextBox 30">
              <a:extLst>
                <a:ext uri="{FF2B5EF4-FFF2-40B4-BE49-F238E27FC236}">
                  <a16:creationId xmlns:a16="http://schemas.microsoft.com/office/drawing/2014/main" id="{626B5324-7FEF-4FF7-A9C0-AC8A8305178B}"/>
                </a:ext>
              </a:extLst>
            </p:cNvPr>
            <p:cNvSpPr txBox="1"/>
            <p:nvPr/>
          </p:nvSpPr>
          <p:spPr>
            <a:xfrm>
              <a:off x="2315361" y="4054670"/>
              <a:ext cx="1951712" cy="246221"/>
            </a:xfrm>
            <a:prstGeom prst="rect">
              <a:avLst/>
            </a:prstGeom>
            <a:noFill/>
          </p:spPr>
          <p:txBody>
            <a:bodyPr wrap="square">
              <a:spAutoFit/>
            </a:bodyPr>
            <a:lstStyle/>
            <a:p>
              <a:pPr algn="ctr"/>
              <a:r>
                <a:rPr lang="en-US" sz="1000" b="1" dirty="0">
                  <a:latin typeface="Raleway" pitchFamily="2" charset="0"/>
                </a:rPr>
                <a:t>Hall, L., &amp; Gordon, A. (2007).</a:t>
              </a:r>
            </a:p>
          </p:txBody>
        </p:sp>
      </p:grpSp>
    </p:spTree>
    <p:extLst>
      <p:ext uri="{BB962C8B-B14F-4D97-AF65-F5344CB8AC3E}">
        <p14:creationId xmlns:p14="http://schemas.microsoft.com/office/powerpoint/2010/main" val="1583011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Raleway" pitchFamily="2" charset="0"/>
              </a:rPr>
              <a:t>LATAR BELAKANG</a:t>
            </a:r>
            <a:endParaRPr sz="2800" b="1" dirty="0">
              <a:latin typeface="Raleway" pitchFamily="2" charset="0"/>
            </a:endParaRPr>
          </a:p>
        </p:txBody>
      </p:sp>
      <p:grpSp>
        <p:nvGrpSpPr>
          <p:cNvPr id="15" name="Group 14">
            <a:extLst>
              <a:ext uri="{FF2B5EF4-FFF2-40B4-BE49-F238E27FC236}">
                <a16:creationId xmlns:a16="http://schemas.microsoft.com/office/drawing/2014/main" id="{500CE990-2512-4447-9321-7343F4EDD967}"/>
              </a:ext>
            </a:extLst>
          </p:cNvPr>
          <p:cNvGrpSpPr/>
          <p:nvPr/>
        </p:nvGrpSpPr>
        <p:grpSpPr>
          <a:xfrm>
            <a:off x="2421000" y="1146269"/>
            <a:ext cx="4302000" cy="3592081"/>
            <a:chOff x="2421000" y="1146269"/>
            <a:chExt cx="4302000" cy="3592081"/>
          </a:xfrm>
        </p:grpSpPr>
        <p:pic>
          <p:nvPicPr>
            <p:cNvPr id="26" name="Picture 25">
              <a:extLst>
                <a:ext uri="{FF2B5EF4-FFF2-40B4-BE49-F238E27FC236}">
                  <a16:creationId xmlns:a16="http://schemas.microsoft.com/office/drawing/2014/main" id="{E7A43861-29B9-472F-A650-3020A246961B}"/>
                </a:ext>
              </a:extLst>
            </p:cNvPr>
            <p:cNvPicPr>
              <a:picLocks noChangeAspect="1"/>
            </p:cNvPicPr>
            <p:nvPr/>
          </p:nvPicPr>
          <p:blipFill>
            <a:blip r:embed="rId3"/>
            <a:stretch>
              <a:fillRect/>
            </a:stretch>
          </p:blipFill>
          <p:spPr>
            <a:xfrm>
              <a:off x="3499628" y="1146269"/>
              <a:ext cx="2144744" cy="2144744"/>
            </a:xfrm>
            <a:prstGeom prst="rect">
              <a:avLst/>
            </a:prstGeom>
          </p:spPr>
        </p:pic>
        <p:sp>
          <p:nvSpPr>
            <p:cNvPr id="10" name="TextBox 9">
              <a:extLst>
                <a:ext uri="{FF2B5EF4-FFF2-40B4-BE49-F238E27FC236}">
                  <a16:creationId xmlns:a16="http://schemas.microsoft.com/office/drawing/2014/main" id="{AFB290D4-5738-4F67-B3CB-1E229B1D7464}"/>
                </a:ext>
              </a:extLst>
            </p:cNvPr>
            <p:cNvSpPr txBox="1"/>
            <p:nvPr/>
          </p:nvSpPr>
          <p:spPr>
            <a:xfrm>
              <a:off x="2647950" y="3523674"/>
              <a:ext cx="4004310" cy="830997"/>
            </a:xfrm>
            <a:prstGeom prst="rect">
              <a:avLst/>
            </a:prstGeom>
            <a:noFill/>
          </p:spPr>
          <p:txBody>
            <a:bodyPr wrap="square" rtlCol="0">
              <a:spAutoFit/>
            </a:bodyPr>
            <a:lstStyle/>
            <a:p>
              <a:pPr algn="ctr"/>
              <a:r>
                <a:rPr lang="en-ID" sz="1200" b="1" dirty="0">
                  <a:solidFill>
                    <a:srgbClr val="000000"/>
                  </a:solidFill>
                  <a:effectLst/>
                  <a:latin typeface="Raleway" pitchFamily="2" charset="0"/>
                  <a:ea typeface="Times New Roman" panose="02020603050405020304" pitchFamily="18" charset="0"/>
                </a:rPr>
                <a:t>“Entity-Relationship</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merupakan</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sebuah</a:t>
              </a:r>
              <a:r>
                <a:rPr lang="en-ID" sz="1200" dirty="0">
                  <a:solidFill>
                    <a:srgbClr val="000000"/>
                  </a:solidFill>
                  <a:effectLst/>
                  <a:latin typeface="Raleway" pitchFamily="2" charset="0"/>
                  <a:ea typeface="Times New Roman" panose="02020603050405020304" pitchFamily="18" charset="0"/>
                </a:rPr>
                <a:t> </a:t>
              </a:r>
              <a:r>
                <a:rPr lang="en-ID" sz="1200" b="1" dirty="0">
                  <a:solidFill>
                    <a:srgbClr val="000000"/>
                  </a:solidFill>
                  <a:effectLst/>
                  <a:latin typeface="Raleway" pitchFamily="2" charset="0"/>
                  <a:ea typeface="Times New Roman" panose="02020603050405020304" pitchFamily="18" charset="0"/>
                </a:rPr>
                <a:t>model</a:t>
              </a:r>
              <a:r>
                <a:rPr lang="en-ID" sz="1200" dirty="0">
                  <a:solidFill>
                    <a:srgbClr val="000000"/>
                  </a:solidFill>
                  <a:effectLst/>
                  <a:latin typeface="Raleway" pitchFamily="2" charset="0"/>
                  <a:ea typeface="Times New Roman" panose="02020603050405020304" pitchFamily="18" charset="0"/>
                </a:rPr>
                <a:t> visual yang </a:t>
              </a:r>
              <a:r>
                <a:rPr lang="en-ID" sz="1200" dirty="0" err="1">
                  <a:solidFill>
                    <a:srgbClr val="000000"/>
                  </a:solidFill>
                  <a:effectLst/>
                  <a:latin typeface="Raleway" pitchFamily="2" charset="0"/>
                  <a:ea typeface="Times New Roman" panose="02020603050405020304" pitchFamily="18" charset="0"/>
                </a:rPr>
                <a:t>digunakan</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untuk</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menggambarkan</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sebuah</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hubungan</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antara</a:t>
              </a:r>
              <a:r>
                <a:rPr lang="en-ID" sz="1200" dirty="0">
                  <a:solidFill>
                    <a:srgbClr val="000000"/>
                  </a:solidFill>
                  <a:effectLst/>
                  <a:latin typeface="Raleway" pitchFamily="2" charset="0"/>
                  <a:ea typeface="Times New Roman" panose="02020603050405020304" pitchFamily="18" charset="0"/>
                </a:rPr>
                <a:t> </a:t>
              </a:r>
              <a:r>
                <a:rPr lang="en-ID" sz="1200" b="1" dirty="0" err="1">
                  <a:solidFill>
                    <a:srgbClr val="000000"/>
                  </a:solidFill>
                  <a:effectLst/>
                  <a:latin typeface="Raleway" pitchFamily="2" charset="0"/>
                  <a:ea typeface="Times New Roman" panose="02020603050405020304" pitchFamily="18" charset="0"/>
                </a:rPr>
                <a:t>entitas</a:t>
              </a:r>
              <a:r>
                <a:rPr lang="en-ID" sz="1200" b="1" dirty="0">
                  <a:solidFill>
                    <a:srgbClr val="000000"/>
                  </a:solidFill>
                  <a:effectLst/>
                  <a:latin typeface="Raleway" pitchFamily="2" charset="0"/>
                  <a:ea typeface="Times New Roman" panose="02020603050405020304" pitchFamily="18" charset="0"/>
                </a:rPr>
                <a:t> dan </a:t>
              </a:r>
              <a:r>
                <a:rPr lang="en-ID" sz="1200" b="1" dirty="0" err="1">
                  <a:solidFill>
                    <a:srgbClr val="000000"/>
                  </a:solidFill>
                  <a:effectLst/>
                  <a:latin typeface="Raleway" pitchFamily="2" charset="0"/>
                  <a:ea typeface="Times New Roman" panose="02020603050405020304" pitchFamily="18" charset="0"/>
                </a:rPr>
                <a:t>atribut</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dalam</a:t>
              </a:r>
              <a:r>
                <a:rPr lang="en-ID" sz="1200" dirty="0">
                  <a:solidFill>
                    <a:srgbClr val="000000"/>
                  </a:solidFill>
                  <a:effectLst/>
                  <a:latin typeface="Raleway" pitchFamily="2" charset="0"/>
                  <a:ea typeface="Times New Roman" panose="02020603050405020304" pitchFamily="18" charset="0"/>
                </a:rPr>
                <a:t> </a:t>
              </a:r>
              <a:r>
                <a:rPr lang="en-ID" sz="1200" b="1" dirty="0">
                  <a:solidFill>
                    <a:srgbClr val="000000"/>
                  </a:solidFill>
                  <a:effectLst/>
                  <a:latin typeface="Raleway" pitchFamily="2" charset="0"/>
                  <a:ea typeface="Times New Roman" panose="02020603050405020304" pitchFamily="18" charset="0"/>
                </a:rPr>
                <a:t>basis data”</a:t>
              </a:r>
              <a:endParaRPr lang="en-ID" sz="1200" b="1" dirty="0">
                <a:latin typeface="Raleway" pitchFamily="2" charset="0"/>
              </a:endParaRPr>
            </a:p>
          </p:txBody>
        </p:sp>
        <p:sp>
          <p:nvSpPr>
            <p:cNvPr id="14" name="TextBox 13">
              <a:extLst>
                <a:ext uri="{FF2B5EF4-FFF2-40B4-BE49-F238E27FC236}">
                  <a16:creationId xmlns:a16="http://schemas.microsoft.com/office/drawing/2014/main" id="{D3ACD72B-BB66-44E4-9427-612166F18A20}"/>
                </a:ext>
              </a:extLst>
            </p:cNvPr>
            <p:cNvSpPr txBox="1"/>
            <p:nvPr/>
          </p:nvSpPr>
          <p:spPr>
            <a:xfrm>
              <a:off x="2421000" y="4276685"/>
              <a:ext cx="4302000" cy="461665"/>
            </a:xfrm>
            <a:prstGeom prst="rect">
              <a:avLst/>
            </a:prstGeom>
            <a:noFill/>
          </p:spPr>
          <p:txBody>
            <a:bodyPr wrap="square" rtlCol="0">
              <a:spAutoFit/>
            </a:bodyPr>
            <a:lstStyle/>
            <a:p>
              <a:pPr algn="ctr"/>
              <a:r>
                <a:rPr lang="en-US" sz="1200" dirty="0">
                  <a:latin typeface="Raleway" pitchFamily="2" charset="0"/>
                </a:rPr>
                <a:t>Yang, L., &amp; Cao, L. (2016). The Effect of MySQL Workbench in Teaching (ERD).</a:t>
              </a:r>
              <a:endParaRPr lang="en-ID" sz="1200" dirty="0">
                <a:latin typeface="Raleway" pitchFamily="2" charset="0"/>
              </a:endParaRPr>
            </a:p>
          </p:txBody>
        </p:sp>
      </p:grpSp>
    </p:spTree>
    <p:extLst>
      <p:ext uri="{BB962C8B-B14F-4D97-AF65-F5344CB8AC3E}">
        <p14:creationId xmlns:p14="http://schemas.microsoft.com/office/powerpoint/2010/main" val="2378803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Raleway" pitchFamily="2" charset="0"/>
              </a:rPr>
              <a:t>LATAR BELAKANG</a:t>
            </a:r>
            <a:endParaRPr sz="2800" b="1" dirty="0">
              <a:latin typeface="Raleway" pitchFamily="2" charset="0"/>
            </a:endParaRPr>
          </a:p>
        </p:txBody>
      </p:sp>
      <p:sp>
        <p:nvSpPr>
          <p:cNvPr id="259" name="Google Shape;259;p36"/>
          <p:cNvSpPr/>
          <p:nvPr/>
        </p:nvSpPr>
        <p:spPr>
          <a:xfrm rot="-4352175" flipH="1">
            <a:off x="6441114" y="1598902"/>
            <a:ext cx="2225459" cy="714720"/>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p:nvPr/>
        </p:nvSpPr>
        <p:spPr>
          <a:xfrm rot="-3668310" flipH="1">
            <a:off x="3839409" y="1818900"/>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rot="3668310">
            <a:off x="244871" y="1529346"/>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1800" i="1" dirty="0">
                <a:solidFill>
                  <a:srgbClr val="000000"/>
                </a:solidFill>
                <a:effectLst/>
                <a:latin typeface="Times New Roman" panose="02020603050405020304" pitchFamily="18" charset="0"/>
                <a:ea typeface="Times New Roman" panose="02020603050405020304" pitchFamily="18" charset="0"/>
              </a:rPr>
              <a:t>Visual learning</a:t>
            </a:r>
            <a:endParaRPr dirty="0"/>
          </a:p>
        </p:txBody>
      </p:sp>
      <p:sp>
        <p:nvSpPr>
          <p:cNvPr id="266" name="Google Shape;266;p36"/>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1800" i="1" dirty="0">
                <a:solidFill>
                  <a:srgbClr val="000000"/>
                </a:solidFill>
                <a:effectLst/>
                <a:latin typeface="Times New Roman" panose="02020603050405020304" pitchFamily="18" charset="0"/>
                <a:ea typeface="Times New Roman" panose="02020603050405020304" pitchFamily="18" charset="0"/>
              </a:rPr>
              <a:t>Kinaesthetic learning</a:t>
            </a:r>
            <a:endParaRPr dirty="0"/>
          </a:p>
        </p:txBody>
      </p:sp>
      <p:sp>
        <p:nvSpPr>
          <p:cNvPr id="267" name="Google Shape;267;p36"/>
          <p:cNvSpPr txBox="1">
            <a:spLocks noGrp="1"/>
          </p:cNvSpPr>
          <p:nvPr>
            <p:ph type="subTitle" idx="1"/>
          </p:nvPr>
        </p:nvSpPr>
        <p:spPr>
          <a:xfrm flipH="1">
            <a:off x="6472780" y="2608851"/>
            <a:ext cx="17199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err="1">
                <a:solidFill>
                  <a:srgbClr val="000000"/>
                </a:solidFill>
                <a:effectLst/>
                <a:latin typeface="Raleway" pitchFamily="2" charset="0"/>
                <a:ea typeface="Times New Roman" panose="02020603050405020304" pitchFamily="18" charset="0"/>
              </a:rPr>
              <a:t>menekankan</a:t>
            </a:r>
            <a:r>
              <a:rPr lang="en-ID" sz="1200" dirty="0">
                <a:solidFill>
                  <a:srgbClr val="000000"/>
                </a:solidFill>
                <a:effectLst/>
                <a:latin typeface="Raleway" pitchFamily="2" charset="0"/>
                <a:ea typeface="Times New Roman" panose="02020603050405020304" pitchFamily="18" charset="0"/>
              </a:rPr>
              <a:t> </a:t>
            </a:r>
            <a:r>
              <a:rPr lang="en-ID" sz="1200" b="1" dirty="0" err="1">
                <a:solidFill>
                  <a:srgbClr val="000000"/>
                </a:solidFill>
                <a:effectLst/>
                <a:latin typeface="Raleway" pitchFamily="2" charset="0"/>
                <a:ea typeface="Times New Roman" panose="02020603050405020304" pitchFamily="18" charset="0"/>
              </a:rPr>
              <a:t>gaya</a:t>
            </a:r>
            <a:r>
              <a:rPr lang="en-ID" sz="1200" dirty="0">
                <a:solidFill>
                  <a:srgbClr val="000000"/>
                </a:solidFill>
                <a:effectLst/>
                <a:latin typeface="Raleway" pitchFamily="2" charset="0"/>
                <a:ea typeface="Times New Roman" panose="02020603050405020304" pitchFamily="18" charset="0"/>
              </a:rPr>
              <a:t> </a:t>
            </a:r>
            <a:r>
              <a:rPr lang="en-ID" sz="1200" b="1" dirty="0" err="1">
                <a:solidFill>
                  <a:srgbClr val="000000"/>
                </a:solidFill>
                <a:effectLst/>
                <a:latin typeface="Raleway" pitchFamily="2" charset="0"/>
                <a:ea typeface="Times New Roman" panose="02020603050405020304" pitchFamily="18" charset="0"/>
              </a:rPr>
              <a:t>tubuh</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atau</a:t>
            </a:r>
            <a:r>
              <a:rPr lang="en-ID" sz="1200" dirty="0">
                <a:solidFill>
                  <a:srgbClr val="000000"/>
                </a:solidFill>
                <a:effectLst/>
                <a:latin typeface="Raleway" pitchFamily="2" charset="0"/>
                <a:ea typeface="Times New Roman" panose="02020603050405020304" pitchFamily="18" charset="0"/>
              </a:rPr>
              <a:t> </a:t>
            </a:r>
            <a:r>
              <a:rPr lang="en-ID" sz="1200" b="1" dirty="0" err="1">
                <a:solidFill>
                  <a:srgbClr val="000000"/>
                </a:solidFill>
                <a:effectLst/>
                <a:latin typeface="Raleway" pitchFamily="2" charset="0"/>
                <a:ea typeface="Times New Roman" panose="02020603050405020304" pitchFamily="18" charset="0"/>
              </a:rPr>
              <a:t>fisik</a:t>
            </a:r>
            <a:endParaRPr sz="1200" b="1" dirty="0">
              <a:latin typeface="Raleway" pitchFamily="2" charset="0"/>
            </a:endParaRPr>
          </a:p>
        </p:txBody>
      </p:sp>
      <p:sp>
        <p:nvSpPr>
          <p:cNvPr id="268" name="Google Shape;268;p36"/>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err="1">
                <a:solidFill>
                  <a:srgbClr val="000000"/>
                </a:solidFill>
                <a:latin typeface="Raleway" pitchFamily="2" charset="0"/>
                <a:ea typeface="Times New Roman" panose="02020603050405020304" pitchFamily="18" charset="0"/>
              </a:rPr>
              <a:t>t</a:t>
            </a:r>
            <a:r>
              <a:rPr lang="en-ID" sz="1200" dirty="0" err="1">
                <a:solidFill>
                  <a:srgbClr val="000000"/>
                </a:solidFill>
                <a:effectLst/>
                <a:latin typeface="Raleway" pitchFamily="2" charset="0"/>
                <a:ea typeface="Times New Roman" panose="02020603050405020304" pitchFamily="18" charset="0"/>
              </a:rPr>
              <a:t>ampilan</a:t>
            </a:r>
            <a:r>
              <a:rPr lang="en-ID" sz="1200" dirty="0">
                <a:solidFill>
                  <a:srgbClr val="000000"/>
                </a:solidFill>
                <a:effectLst/>
                <a:latin typeface="Raleway" pitchFamily="2" charset="0"/>
                <a:ea typeface="Times New Roman" panose="02020603050405020304" pitchFamily="18" charset="0"/>
              </a:rPr>
              <a:t> yang </a:t>
            </a:r>
            <a:r>
              <a:rPr lang="en-ID" sz="1200" b="1" dirty="0" err="1">
                <a:solidFill>
                  <a:srgbClr val="000000"/>
                </a:solidFill>
                <a:effectLst/>
                <a:latin typeface="Raleway" pitchFamily="2" charset="0"/>
                <a:ea typeface="Times New Roman" panose="02020603050405020304" pitchFamily="18" charset="0"/>
              </a:rPr>
              <a:t>menarik</a:t>
            </a:r>
            <a:r>
              <a:rPr lang="en-ID" sz="1200" dirty="0">
                <a:solidFill>
                  <a:srgbClr val="000000"/>
                </a:solidFill>
                <a:effectLst/>
                <a:latin typeface="Raleway" pitchFamily="2" charset="0"/>
                <a:ea typeface="Times New Roman" panose="02020603050405020304" pitchFamily="18" charset="0"/>
              </a:rPr>
              <a:t> dan </a:t>
            </a:r>
            <a:r>
              <a:rPr lang="en-ID" sz="1200" b="1" dirty="0" err="1">
                <a:solidFill>
                  <a:srgbClr val="000000"/>
                </a:solidFill>
                <a:effectLst/>
                <a:latin typeface="Raleway" pitchFamily="2" charset="0"/>
                <a:ea typeface="Times New Roman" panose="02020603050405020304" pitchFamily="18" charset="0"/>
              </a:rPr>
              <a:t>alur</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belajarnya</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lebih</a:t>
            </a:r>
            <a:r>
              <a:rPr lang="en-ID" sz="1200" dirty="0">
                <a:solidFill>
                  <a:srgbClr val="000000"/>
                </a:solidFill>
                <a:effectLst/>
                <a:latin typeface="Raleway" pitchFamily="2" charset="0"/>
                <a:ea typeface="Times New Roman" panose="02020603050405020304" pitchFamily="18" charset="0"/>
              </a:rPr>
              <a:t> </a:t>
            </a:r>
            <a:r>
              <a:rPr lang="en-ID" sz="1200" b="1" dirty="0" err="1">
                <a:solidFill>
                  <a:srgbClr val="000000"/>
                </a:solidFill>
                <a:effectLst/>
                <a:latin typeface="Raleway" pitchFamily="2" charset="0"/>
                <a:ea typeface="Times New Roman" panose="02020603050405020304" pitchFamily="18" charset="0"/>
              </a:rPr>
              <a:t>terstruktur</a:t>
            </a:r>
            <a:endParaRPr sz="1200" b="1" dirty="0">
              <a:latin typeface="Raleway" pitchFamily="2" charset="0"/>
            </a:endParaRPr>
          </a:p>
        </p:txBody>
      </p:sp>
      <p:sp>
        <p:nvSpPr>
          <p:cNvPr id="269" name="Google Shape;269;p36"/>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1800" i="1" dirty="0">
                <a:solidFill>
                  <a:srgbClr val="000000"/>
                </a:solidFill>
                <a:effectLst/>
                <a:latin typeface="Times New Roman" panose="02020603050405020304" pitchFamily="18" charset="0"/>
                <a:ea typeface="Times New Roman" panose="02020603050405020304" pitchFamily="18" charset="0"/>
              </a:rPr>
              <a:t>Auditory Learning</a:t>
            </a:r>
            <a:endParaRPr dirty="0"/>
          </a:p>
        </p:txBody>
      </p:sp>
      <p:sp>
        <p:nvSpPr>
          <p:cNvPr id="270" name="Google Shape;270;p36"/>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1200" dirty="0" err="1">
                <a:solidFill>
                  <a:srgbClr val="000000"/>
                </a:solidFill>
                <a:effectLst/>
                <a:latin typeface="Raleway" pitchFamily="2" charset="0"/>
                <a:ea typeface="Times New Roman" panose="02020603050405020304" pitchFamily="18" charset="0"/>
              </a:rPr>
              <a:t>menakankan</a:t>
            </a:r>
            <a:r>
              <a:rPr lang="en-ID" sz="1200" dirty="0">
                <a:solidFill>
                  <a:srgbClr val="000000"/>
                </a:solidFill>
                <a:effectLst/>
                <a:latin typeface="Raleway" pitchFamily="2" charset="0"/>
                <a:ea typeface="Times New Roman" panose="02020603050405020304" pitchFamily="18" charset="0"/>
              </a:rPr>
              <a:t> </a:t>
            </a:r>
            <a:r>
              <a:rPr lang="en-ID" sz="1200" b="1" dirty="0" err="1">
                <a:solidFill>
                  <a:srgbClr val="000000"/>
                </a:solidFill>
                <a:effectLst/>
                <a:latin typeface="Raleway" pitchFamily="2" charset="0"/>
                <a:ea typeface="Times New Roman" panose="02020603050405020304" pitchFamily="18" charset="0"/>
              </a:rPr>
              <a:t>pendengaran</a:t>
            </a:r>
            <a:r>
              <a:rPr lang="en-ID" sz="1200" dirty="0">
                <a:solidFill>
                  <a:srgbClr val="000000"/>
                </a:solidFill>
                <a:effectLst/>
                <a:latin typeface="Raleway" pitchFamily="2" charset="0"/>
                <a:ea typeface="Times New Roman" panose="02020603050405020304" pitchFamily="18" charset="0"/>
              </a:rPr>
              <a:t> dan </a:t>
            </a:r>
            <a:r>
              <a:rPr lang="en-ID" sz="1200" dirty="0" err="1">
                <a:solidFill>
                  <a:srgbClr val="000000"/>
                </a:solidFill>
                <a:effectLst/>
                <a:latin typeface="Raleway" pitchFamily="2" charset="0"/>
                <a:ea typeface="Times New Roman" panose="02020603050405020304" pitchFamily="18" charset="0"/>
              </a:rPr>
              <a:t>menafsirkan</a:t>
            </a:r>
            <a:r>
              <a:rPr lang="en-ID" sz="1200" dirty="0">
                <a:solidFill>
                  <a:srgbClr val="000000"/>
                </a:solidFill>
                <a:effectLst/>
                <a:latin typeface="Raleway" pitchFamily="2" charset="0"/>
                <a:ea typeface="Times New Roman" panose="02020603050405020304" pitchFamily="18" charset="0"/>
              </a:rPr>
              <a:t> </a:t>
            </a:r>
            <a:r>
              <a:rPr lang="en-ID" sz="1200" b="1" dirty="0" err="1">
                <a:solidFill>
                  <a:srgbClr val="000000"/>
                </a:solidFill>
                <a:effectLst/>
                <a:latin typeface="Raleway" pitchFamily="2" charset="0"/>
                <a:ea typeface="Times New Roman" panose="02020603050405020304" pitchFamily="18" charset="0"/>
              </a:rPr>
              <a:t>informasi</a:t>
            </a:r>
            <a:endParaRPr sz="1200" b="1" dirty="0">
              <a:latin typeface="Raleway" pitchFamily="2" charset="0"/>
            </a:endParaRPr>
          </a:p>
        </p:txBody>
      </p:sp>
      <p:sp>
        <p:nvSpPr>
          <p:cNvPr id="271" name="Google Shape;271;p36"/>
          <p:cNvSpPr txBox="1">
            <a:spLocks noGrp="1"/>
          </p:cNvSpPr>
          <p:nvPr>
            <p:ph type="ctrTitle" idx="4"/>
          </p:nvPr>
        </p:nvSpPr>
        <p:spPr>
          <a:xfrm flipH="1">
            <a:off x="236370"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01</a:t>
            </a:r>
            <a:endParaRPr sz="4800">
              <a:solidFill>
                <a:schemeClr val="lt1"/>
              </a:solidFill>
            </a:endParaRPr>
          </a:p>
        </p:txBody>
      </p:sp>
      <p:sp>
        <p:nvSpPr>
          <p:cNvPr id="272" name="Google Shape;272;p36"/>
          <p:cNvSpPr txBox="1">
            <a:spLocks noGrp="1"/>
          </p:cNvSpPr>
          <p:nvPr>
            <p:ph type="ctrTitle"/>
          </p:nvPr>
        </p:nvSpPr>
        <p:spPr>
          <a:xfrm flipH="1">
            <a:off x="6982411"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03</a:t>
            </a:r>
            <a:endParaRPr sz="4800">
              <a:solidFill>
                <a:schemeClr val="lt1"/>
              </a:solidFill>
            </a:endParaRPr>
          </a:p>
        </p:txBody>
      </p:sp>
      <p:sp>
        <p:nvSpPr>
          <p:cNvPr id="273" name="Google Shape;273;p36"/>
          <p:cNvSpPr txBox="1">
            <a:spLocks noGrp="1"/>
          </p:cNvSpPr>
          <p:nvPr>
            <p:ph type="ctrTitle" idx="2"/>
          </p:nvPr>
        </p:nvSpPr>
        <p:spPr>
          <a:xfrm flipH="1">
            <a:off x="4509743" y="1240249"/>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02</a:t>
            </a:r>
            <a:endParaRPr sz="4800" dirty="0">
              <a:solidFill>
                <a:schemeClr val="lt1"/>
              </a:solidFill>
            </a:endParaRPr>
          </a:p>
        </p:txBody>
      </p:sp>
      <p:sp>
        <p:nvSpPr>
          <p:cNvPr id="19" name="TextBox 18">
            <a:extLst>
              <a:ext uri="{FF2B5EF4-FFF2-40B4-BE49-F238E27FC236}">
                <a16:creationId xmlns:a16="http://schemas.microsoft.com/office/drawing/2014/main" id="{CAE2E39A-C6CF-4FD3-9223-8D65D27CE45B}"/>
              </a:ext>
            </a:extLst>
          </p:cNvPr>
          <p:cNvSpPr txBox="1"/>
          <p:nvPr/>
        </p:nvSpPr>
        <p:spPr>
          <a:xfrm>
            <a:off x="2741101" y="4696327"/>
            <a:ext cx="3661795" cy="276999"/>
          </a:xfrm>
          <a:prstGeom prst="rect">
            <a:avLst/>
          </a:prstGeom>
          <a:noFill/>
        </p:spPr>
        <p:txBody>
          <a:bodyPr wrap="square">
            <a:spAutoFit/>
          </a:bodyPr>
          <a:lstStyle/>
          <a:p>
            <a:r>
              <a:rPr lang="en-US" sz="1200" dirty="0" err="1">
                <a:latin typeface="Raleway" pitchFamily="2" charset="0"/>
              </a:rPr>
              <a:t>Hamtini</a:t>
            </a:r>
            <a:r>
              <a:rPr lang="en-US" sz="1200" dirty="0">
                <a:latin typeface="Raleway" pitchFamily="2" charset="0"/>
              </a:rPr>
              <a:t>, T. M., al Fayez, R., &amp; Ahmad, A. A. (2011). </a:t>
            </a:r>
          </a:p>
        </p:txBody>
      </p:sp>
    </p:spTree>
    <p:extLst>
      <p:ext uri="{BB962C8B-B14F-4D97-AF65-F5344CB8AC3E}">
        <p14:creationId xmlns:p14="http://schemas.microsoft.com/office/powerpoint/2010/main" val="1842860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7;p32">
            <a:extLst>
              <a:ext uri="{FF2B5EF4-FFF2-40B4-BE49-F238E27FC236}">
                <a16:creationId xmlns:a16="http://schemas.microsoft.com/office/drawing/2014/main" id="{A890F633-DF1C-48C1-95E7-51B0BC356182}"/>
              </a:ext>
            </a:extLst>
          </p:cNvPr>
          <p:cNvSpPr txBox="1">
            <a:spLocks/>
          </p:cNvSpPr>
          <p:nvPr/>
        </p:nvSpPr>
        <p:spPr>
          <a:xfrm>
            <a:off x="2353500" y="174192"/>
            <a:ext cx="4437000" cy="5370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Raleway" pitchFamily="2" charset="0"/>
              </a:rPr>
              <a:t>IMPLEMENTASI SISTEM</a:t>
            </a:r>
            <a:endParaRPr lang="en-ID" sz="2000" dirty="0">
              <a:latin typeface="Raleway" pitchFamily="2" charset="0"/>
            </a:endParaRPr>
          </a:p>
        </p:txBody>
      </p:sp>
      <p:pic>
        <p:nvPicPr>
          <p:cNvPr id="3" name="Picture 2">
            <a:extLst>
              <a:ext uri="{FF2B5EF4-FFF2-40B4-BE49-F238E27FC236}">
                <a16:creationId xmlns:a16="http://schemas.microsoft.com/office/drawing/2014/main" id="{980F3419-CA96-4B3C-BE0E-A93FC61F5C8E}"/>
              </a:ext>
            </a:extLst>
          </p:cNvPr>
          <p:cNvPicPr>
            <a:picLocks noChangeAspect="1"/>
          </p:cNvPicPr>
          <p:nvPr/>
        </p:nvPicPr>
        <p:blipFill>
          <a:blip r:embed="rId2"/>
          <a:stretch>
            <a:fillRect/>
          </a:stretch>
        </p:blipFill>
        <p:spPr>
          <a:xfrm>
            <a:off x="723900" y="827596"/>
            <a:ext cx="7696200" cy="3205359"/>
          </a:xfrm>
          <a:prstGeom prst="rect">
            <a:avLst/>
          </a:prstGeom>
        </p:spPr>
      </p:pic>
      <p:sp>
        <p:nvSpPr>
          <p:cNvPr id="5" name="TextBox 4">
            <a:extLst>
              <a:ext uri="{FF2B5EF4-FFF2-40B4-BE49-F238E27FC236}">
                <a16:creationId xmlns:a16="http://schemas.microsoft.com/office/drawing/2014/main" id="{878651FD-5701-4615-9A1E-89DAA02EB76E}"/>
              </a:ext>
            </a:extLst>
          </p:cNvPr>
          <p:cNvSpPr txBox="1"/>
          <p:nvPr/>
        </p:nvSpPr>
        <p:spPr>
          <a:xfrm>
            <a:off x="323567" y="4315904"/>
            <a:ext cx="1273105" cy="276999"/>
          </a:xfrm>
          <a:prstGeom prst="rect">
            <a:avLst/>
          </a:prstGeom>
          <a:noFill/>
        </p:spPr>
        <p:txBody>
          <a:bodyPr wrap="none" rtlCol="0">
            <a:spAutoFit/>
          </a:bodyPr>
          <a:lstStyle/>
          <a:p>
            <a:r>
              <a:rPr lang="en-US" sz="1200"/>
              <a:t>Bagian jawaban</a:t>
            </a:r>
            <a:endParaRPr lang="en-ID" sz="1200"/>
          </a:p>
        </p:txBody>
      </p:sp>
      <p:cxnSp>
        <p:nvCxnSpPr>
          <p:cNvPr id="8" name="Connector: Curved 7">
            <a:extLst>
              <a:ext uri="{FF2B5EF4-FFF2-40B4-BE49-F238E27FC236}">
                <a16:creationId xmlns:a16="http://schemas.microsoft.com/office/drawing/2014/main" id="{B7373DA8-C58A-4224-948A-FEDA058868A1}"/>
              </a:ext>
            </a:extLst>
          </p:cNvPr>
          <p:cNvCxnSpPr>
            <a:endCxn id="5" idx="0"/>
          </p:cNvCxnSpPr>
          <p:nvPr/>
        </p:nvCxnSpPr>
        <p:spPr>
          <a:xfrm rot="5400000">
            <a:off x="632460" y="3812984"/>
            <a:ext cx="830580" cy="175260"/>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or: Curved 12">
            <a:extLst>
              <a:ext uri="{FF2B5EF4-FFF2-40B4-BE49-F238E27FC236}">
                <a16:creationId xmlns:a16="http://schemas.microsoft.com/office/drawing/2014/main" id="{BF405BAA-C702-42E2-B7E5-9B7BA14D86D7}"/>
              </a:ext>
            </a:extLst>
          </p:cNvPr>
          <p:cNvCxnSpPr>
            <a:cxnSpLocks/>
          </p:cNvCxnSpPr>
          <p:nvPr/>
        </p:nvCxnSpPr>
        <p:spPr>
          <a:xfrm rot="5400000">
            <a:off x="6531776" y="2917024"/>
            <a:ext cx="1557464" cy="124029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73A6BCB-75AB-4A18-BCB9-688A8636D781}"/>
              </a:ext>
            </a:extLst>
          </p:cNvPr>
          <p:cNvSpPr txBox="1"/>
          <p:nvPr/>
        </p:nvSpPr>
        <p:spPr>
          <a:xfrm>
            <a:off x="5436062" y="4454403"/>
            <a:ext cx="2494594" cy="276999"/>
          </a:xfrm>
          <a:prstGeom prst="rect">
            <a:avLst/>
          </a:prstGeom>
          <a:noFill/>
        </p:spPr>
        <p:txBody>
          <a:bodyPr wrap="none" rtlCol="0">
            <a:spAutoFit/>
          </a:bodyPr>
          <a:lstStyle/>
          <a:p>
            <a:r>
              <a:rPr lang="en-US" sz="1200"/>
              <a:t>Memilih button shape, sesuai soal</a:t>
            </a:r>
            <a:endParaRPr lang="en-ID" sz="1200"/>
          </a:p>
        </p:txBody>
      </p:sp>
    </p:spTree>
    <p:extLst>
      <p:ext uri="{BB962C8B-B14F-4D97-AF65-F5344CB8AC3E}">
        <p14:creationId xmlns:p14="http://schemas.microsoft.com/office/powerpoint/2010/main" val="596905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1235427" y="261076"/>
            <a:ext cx="6673146"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Raleway" pitchFamily="2" charset="0"/>
              </a:rPr>
              <a:t>LATAR BELAKANG</a:t>
            </a:r>
            <a:endParaRPr sz="2800" b="1" dirty="0">
              <a:latin typeface="Raleway" pitchFamily="2" charset="0"/>
            </a:endParaRPr>
          </a:p>
        </p:txBody>
      </p:sp>
      <p:sp>
        <p:nvSpPr>
          <p:cNvPr id="10" name="TextBox 9">
            <a:extLst>
              <a:ext uri="{FF2B5EF4-FFF2-40B4-BE49-F238E27FC236}">
                <a16:creationId xmlns:a16="http://schemas.microsoft.com/office/drawing/2014/main" id="{65555D35-A18A-402E-885A-7745EFAB7FB4}"/>
              </a:ext>
            </a:extLst>
          </p:cNvPr>
          <p:cNvSpPr txBox="1"/>
          <p:nvPr/>
        </p:nvSpPr>
        <p:spPr>
          <a:xfrm>
            <a:off x="2935668" y="1206076"/>
            <a:ext cx="3272664" cy="461665"/>
          </a:xfrm>
          <a:prstGeom prst="rect">
            <a:avLst/>
          </a:prstGeom>
          <a:noFill/>
        </p:spPr>
        <p:txBody>
          <a:bodyPr wrap="square" rtlCol="0">
            <a:spAutoFit/>
          </a:bodyPr>
          <a:lstStyle/>
          <a:p>
            <a:pPr algn="ctr"/>
            <a:r>
              <a:rPr lang="en-ID" sz="1200" b="1" dirty="0">
                <a:solidFill>
                  <a:srgbClr val="000000"/>
                </a:solidFill>
                <a:effectLst/>
                <a:latin typeface="Raleway" pitchFamily="2" charset="0"/>
                <a:ea typeface="Times New Roman" panose="02020603050405020304" pitchFamily="18" charset="0"/>
              </a:rPr>
              <a:t>“Problem</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dalam</a:t>
            </a:r>
            <a:r>
              <a:rPr lang="en-ID" sz="1200" dirty="0">
                <a:solidFill>
                  <a:srgbClr val="000000"/>
                </a:solidFill>
                <a:effectLst/>
                <a:latin typeface="Raleway" pitchFamily="2" charset="0"/>
                <a:ea typeface="Times New Roman" panose="02020603050405020304" pitchFamily="18" charset="0"/>
              </a:rPr>
              <a:t> </a:t>
            </a:r>
            <a:r>
              <a:rPr lang="en-ID" sz="1200" dirty="0" err="1">
                <a:solidFill>
                  <a:srgbClr val="000000"/>
                </a:solidFill>
                <a:effectLst/>
                <a:latin typeface="Raleway" pitchFamily="2" charset="0"/>
                <a:ea typeface="Times New Roman" panose="02020603050405020304" pitchFamily="18" charset="0"/>
              </a:rPr>
              <a:t>mempelajari</a:t>
            </a:r>
            <a:r>
              <a:rPr lang="en-ID" sz="1200" dirty="0">
                <a:solidFill>
                  <a:srgbClr val="000000"/>
                </a:solidFill>
                <a:effectLst/>
                <a:latin typeface="Raleway" pitchFamily="2" charset="0"/>
                <a:ea typeface="Times New Roman" panose="02020603050405020304" pitchFamily="18" charset="0"/>
              </a:rPr>
              <a:t> </a:t>
            </a:r>
            <a:r>
              <a:rPr lang="en-ID" sz="1200" b="1" dirty="0">
                <a:solidFill>
                  <a:srgbClr val="000000"/>
                </a:solidFill>
                <a:effectLst/>
                <a:latin typeface="Raleway" pitchFamily="2" charset="0"/>
                <a:ea typeface="Times New Roman" panose="02020603050405020304" pitchFamily="18" charset="0"/>
              </a:rPr>
              <a:t>entity</a:t>
            </a:r>
            <a:r>
              <a:rPr lang="en-ID" sz="1200" dirty="0">
                <a:solidFill>
                  <a:srgbClr val="000000"/>
                </a:solidFill>
                <a:effectLst/>
                <a:latin typeface="Raleway" pitchFamily="2" charset="0"/>
                <a:ea typeface="Times New Roman" panose="02020603050405020304" pitchFamily="18" charset="0"/>
              </a:rPr>
              <a:t> dan </a:t>
            </a:r>
            <a:r>
              <a:rPr lang="en-ID" sz="1200" b="1" dirty="0">
                <a:solidFill>
                  <a:srgbClr val="000000"/>
                </a:solidFill>
                <a:effectLst/>
                <a:latin typeface="Raleway" pitchFamily="2" charset="0"/>
                <a:ea typeface="Times New Roman" panose="02020603050405020304" pitchFamily="18" charset="0"/>
              </a:rPr>
              <a:t>attribute”</a:t>
            </a:r>
            <a:endParaRPr lang="en-ID" sz="1200" b="1" dirty="0">
              <a:latin typeface="Raleway" pitchFamily="2" charset="0"/>
            </a:endParaRPr>
          </a:p>
        </p:txBody>
      </p:sp>
      <p:sp>
        <p:nvSpPr>
          <p:cNvPr id="3" name="TextBox 2">
            <a:extLst>
              <a:ext uri="{FF2B5EF4-FFF2-40B4-BE49-F238E27FC236}">
                <a16:creationId xmlns:a16="http://schemas.microsoft.com/office/drawing/2014/main" id="{258687C2-DEF5-4AF0-A1F3-65E326F26DE5}"/>
              </a:ext>
            </a:extLst>
          </p:cNvPr>
          <p:cNvSpPr txBox="1"/>
          <p:nvPr/>
        </p:nvSpPr>
        <p:spPr>
          <a:xfrm>
            <a:off x="163550" y="2601022"/>
            <a:ext cx="1360449" cy="830997"/>
          </a:xfrm>
          <a:prstGeom prst="rect">
            <a:avLst/>
          </a:prstGeom>
          <a:noFill/>
        </p:spPr>
        <p:txBody>
          <a:bodyPr wrap="square" rtlCol="0">
            <a:spAutoFit/>
          </a:bodyPr>
          <a:lstStyle/>
          <a:p>
            <a:pPr algn="ctr"/>
            <a:r>
              <a:rPr lang="en-US" sz="1200" dirty="0">
                <a:latin typeface="Raleway" pitchFamily="2" charset="0"/>
              </a:rPr>
              <a:t>Basis data </a:t>
            </a:r>
            <a:r>
              <a:rPr lang="en-US" sz="1200" dirty="0" err="1">
                <a:latin typeface="Raleway" pitchFamily="2" charset="0"/>
              </a:rPr>
              <a:t>menjadi</a:t>
            </a:r>
            <a:r>
              <a:rPr lang="en-US" sz="1200" dirty="0">
                <a:latin typeface="Raleway" pitchFamily="2" charset="0"/>
              </a:rPr>
              <a:t> </a:t>
            </a:r>
            <a:r>
              <a:rPr lang="en-US" sz="1200" dirty="0" err="1">
                <a:latin typeface="Raleway" pitchFamily="2" charset="0"/>
              </a:rPr>
              <a:t>silabus</a:t>
            </a:r>
            <a:r>
              <a:rPr lang="en-US" sz="1200" dirty="0">
                <a:latin typeface="Raleway" pitchFamily="2" charset="0"/>
              </a:rPr>
              <a:t> </a:t>
            </a:r>
            <a:r>
              <a:rPr lang="en-US" sz="1200" dirty="0" err="1">
                <a:latin typeface="Raleway" pitchFamily="2" charset="0"/>
              </a:rPr>
              <a:t>wajib</a:t>
            </a:r>
            <a:r>
              <a:rPr lang="en-US" sz="1200" dirty="0">
                <a:latin typeface="Raleway" pitchFamily="2" charset="0"/>
              </a:rPr>
              <a:t> </a:t>
            </a:r>
          </a:p>
          <a:p>
            <a:pPr algn="ctr"/>
            <a:r>
              <a:rPr lang="en-US" sz="1200" dirty="0">
                <a:latin typeface="Raleway" pitchFamily="2" charset="0"/>
              </a:rPr>
              <a:t>Shin, S. S. (2022). </a:t>
            </a:r>
            <a:endParaRPr lang="en-ID" sz="1200" dirty="0">
              <a:latin typeface="Raleway" pitchFamily="2" charset="0"/>
            </a:endParaRPr>
          </a:p>
        </p:txBody>
      </p:sp>
      <p:sp>
        <p:nvSpPr>
          <p:cNvPr id="69" name="TextBox 68">
            <a:extLst>
              <a:ext uri="{FF2B5EF4-FFF2-40B4-BE49-F238E27FC236}">
                <a16:creationId xmlns:a16="http://schemas.microsoft.com/office/drawing/2014/main" id="{BFD9DD58-FF10-421C-AC7A-E58D23548D81}"/>
              </a:ext>
            </a:extLst>
          </p:cNvPr>
          <p:cNvSpPr txBox="1"/>
          <p:nvPr/>
        </p:nvSpPr>
        <p:spPr>
          <a:xfrm>
            <a:off x="1575219" y="3902362"/>
            <a:ext cx="1360449" cy="1200329"/>
          </a:xfrm>
          <a:prstGeom prst="rect">
            <a:avLst/>
          </a:prstGeom>
          <a:noFill/>
        </p:spPr>
        <p:txBody>
          <a:bodyPr wrap="square" rtlCol="0">
            <a:spAutoFit/>
          </a:bodyPr>
          <a:lstStyle/>
          <a:p>
            <a:pPr algn="ctr"/>
            <a:r>
              <a:rPr lang="en-US" sz="1200" dirty="0" err="1">
                <a:latin typeface="Raleway" pitchFamily="2" charset="0"/>
              </a:rPr>
              <a:t>Penerapan</a:t>
            </a:r>
            <a:r>
              <a:rPr lang="en-US" sz="1200" dirty="0">
                <a:latin typeface="Raleway" pitchFamily="2" charset="0"/>
              </a:rPr>
              <a:t> </a:t>
            </a:r>
            <a:br>
              <a:rPr lang="en-ID" sz="1200" dirty="0">
                <a:latin typeface="Raleway" pitchFamily="2" charset="0"/>
              </a:rPr>
            </a:br>
            <a:r>
              <a:rPr lang="en-ID" sz="1200" b="0" i="0" dirty="0">
                <a:solidFill>
                  <a:schemeClr val="tx1"/>
                </a:solidFill>
                <a:effectLst/>
                <a:latin typeface="Raleway" pitchFamily="2" charset="0"/>
              </a:rPr>
              <a:t>cognitive processes </a:t>
            </a:r>
            <a:r>
              <a:rPr lang="en-ID" sz="1200" b="0" i="0" dirty="0" err="1">
                <a:solidFill>
                  <a:schemeClr val="tx1"/>
                </a:solidFill>
                <a:effectLst/>
                <a:latin typeface="Raleway" pitchFamily="2" charset="0"/>
              </a:rPr>
              <a:t>agak</a:t>
            </a:r>
            <a:r>
              <a:rPr lang="en-ID" sz="1200" b="0" i="0" dirty="0">
                <a:solidFill>
                  <a:schemeClr val="tx1"/>
                </a:solidFill>
                <a:effectLst/>
                <a:latin typeface="Raleway" pitchFamily="2" charset="0"/>
              </a:rPr>
              <a:t> </a:t>
            </a:r>
            <a:r>
              <a:rPr lang="en-ID" sz="1200" b="0" i="0" dirty="0" err="1">
                <a:solidFill>
                  <a:schemeClr val="tx1"/>
                </a:solidFill>
                <a:effectLst/>
                <a:latin typeface="Raleway" pitchFamily="2" charset="0"/>
              </a:rPr>
              <a:t>rumit</a:t>
            </a:r>
            <a:endParaRPr lang="en-ID" sz="1200" b="0" i="0" dirty="0">
              <a:solidFill>
                <a:schemeClr val="tx1"/>
              </a:solidFill>
              <a:effectLst/>
              <a:latin typeface="Raleway" pitchFamily="2" charset="0"/>
            </a:endParaRPr>
          </a:p>
          <a:p>
            <a:pPr algn="ctr"/>
            <a:endParaRPr lang="en-ID" sz="1200" dirty="0">
              <a:solidFill>
                <a:schemeClr val="tx1"/>
              </a:solidFill>
              <a:latin typeface="Raleway" pitchFamily="2" charset="0"/>
            </a:endParaRPr>
          </a:p>
          <a:p>
            <a:pPr algn="ctr"/>
            <a:r>
              <a:rPr lang="en-US" sz="1200" dirty="0">
                <a:latin typeface="Raleway" pitchFamily="2" charset="0"/>
              </a:rPr>
              <a:t>Eid, M. I. (2012). </a:t>
            </a:r>
          </a:p>
        </p:txBody>
      </p:sp>
      <p:cxnSp>
        <p:nvCxnSpPr>
          <p:cNvPr id="6" name="Connector: Elbow 5">
            <a:extLst>
              <a:ext uri="{FF2B5EF4-FFF2-40B4-BE49-F238E27FC236}">
                <a16:creationId xmlns:a16="http://schemas.microsoft.com/office/drawing/2014/main" id="{54D4F306-7E2B-41BE-94D4-54DADDEC806D}"/>
              </a:ext>
            </a:extLst>
          </p:cNvPr>
          <p:cNvCxnSpPr>
            <a:cxnSpLocks/>
            <a:stCxn id="3" idx="2"/>
            <a:endCxn id="69" idx="1"/>
          </p:cNvCxnSpPr>
          <p:nvPr/>
        </p:nvCxnSpPr>
        <p:spPr>
          <a:xfrm rot="16200000" flipH="1">
            <a:off x="674243" y="3601551"/>
            <a:ext cx="1070508" cy="731444"/>
          </a:xfrm>
          <a:prstGeom prst="bentConnector2">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72" name="TextBox 71">
            <a:extLst>
              <a:ext uri="{FF2B5EF4-FFF2-40B4-BE49-F238E27FC236}">
                <a16:creationId xmlns:a16="http://schemas.microsoft.com/office/drawing/2014/main" id="{91E9A02F-076F-47C9-9ABB-B83E72DF7905}"/>
              </a:ext>
            </a:extLst>
          </p:cNvPr>
          <p:cNvSpPr txBox="1"/>
          <p:nvPr/>
        </p:nvSpPr>
        <p:spPr>
          <a:xfrm>
            <a:off x="3560136" y="2647189"/>
            <a:ext cx="1360449" cy="1569660"/>
          </a:xfrm>
          <a:prstGeom prst="rect">
            <a:avLst/>
          </a:prstGeom>
          <a:noFill/>
        </p:spPr>
        <p:txBody>
          <a:bodyPr wrap="square" rtlCol="0">
            <a:spAutoFit/>
          </a:bodyPr>
          <a:lstStyle/>
          <a:p>
            <a:pPr algn="ctr"/>
            <a:r>
              <a:rPr lang="en-ID" sz="1200" dirty="0" err="1">
                <a:latin typeface="Raleway" pitchFamily="2" charset="0"/>
              </a:rPr>
              <a:t>pengetahuan</a:t>
            </a:r>
            <a:r>
              <a:rPr lang="en-ID" sz="1200" dirty="0">
                <a:latin typeface="Raleway" pitchFamily="2" charset="0"/>
              </a:rPr>
              <a:t> yang </a:t>
            </a:r>
            <a:r>
              <a:rPr lang="en-ID" sz="1200" dirty="0" err="1">
                <a:latin typeface="Raleway" pitchFamily="2" charset="0"/>
              </a:rPr>
              <a:t>tidak</a:t>
            </a:r>
            <a:r>
              <a:rPr lang="en-ID" sz="1200" dirty="0">
                <a:latin typeface="Raleway" pitchFamily="2" charset="0"/>
              </a:rPr>
              <a:t> </a:t>
            </a:r>
            <a:r>
              <a:rPr lang="en-ID" sz="1200" dirty="0" err="1">
                <a:latin typeface="Raleway" pitchFamily="2" charset="0"/>
              </a:rPr>
              <a:t>lengkap</a:t>
            </a:r>
            <a:r>
              <a:rPr lang="en-ID" sz="1200" dirty="0">
                <a:latin typeface="Raleway" pitchFamily="2" charset="0"/>
              </a:rPr>
              <a:t> </a:t>
            </a:r>
            <a:r>
              <a:rPr lang="en-ID" sz="1200" dirty="0" err="1">
                <a:latin typeface="Raleway" pitchFamily="2" charset="0"/>
              </a:rPr>
              <a:t>tentang</a:t>
            </a:r>
            <a:r>
              <a:rPr lang="en-ID" sz="1200" dirty="0">
                <a:latin typeface="Raleway" pitchFamily="2" charset="0"/>
              </a:rPr>
              <a:t> </a:t>
            </a:r>
            <a:r>
              <a:rPr lang="en-ID" sz="1200" dirty="0" err="1">
                <a:latin typeface="Raleway" pitchFamily="2" charset="0"/>
              </a:rPr>
              <a:t>konsep</a:t>
            </a:r>
            <a:r>
              <a:rPr lang="en-ID" sz="1200" dirty="0">
                <a:latin typeface="Raleway" pitchFamily="2" charset="0"/>
              </a:rPr>
              <a:t> ERD</a:t>
            </a:r>
          </a:p>
          <a:p>
            <a:pPr algn="ctr"/>
            <a:endParaRPr lang="en-ID" sz="1200" dirty="0">
              <a:solidFill>
                <a:schemeClr val="tx1"/>
              </a:solidFill>
              <a:latin typeface="Raleway" pitchFamily="2" charset="0"/>
            </a:endParaRPr>
          </a:p>
          <a:p>
            <a:pPr algn="ctr"/>
            <a:r>
              <a:rPr lang="en-US" sz="1200" dirty="0">
                <a:latin typeface="Raleway" pitchFamily="2" charset="0"/>
              </a:rPr>
              <a:t>Del, A., Lino, P., &amp; Rocha, Á. (2007). </a:t>
            </a:r>
          </a:p>
        </p:txBody>
      </p:sp>
      <p:cxnSp>
        <p:nvCxnSpPr>
          <p:cNvPr id="73" name="Connector: Elbow 72">
            <a:extLst>
              <a:ext uri="{FF2B5EF4-FFF2-40B4-BE49-F238E27FC236}">
                <a16:creationId xmlns:a16="http://schemas.microsoft.com/office/drawing/2014/main" id="{673917E5-8BCF-49B6-B517-829DF8D6C99E}"/>
              </a:ext>
            </a:extLst>
          </p:cNvPr>
          <p:cNvCxnSpPr>
            <a:cxnSpLocks/>
            <a:stCxn id="69" idx="3"/>
            <a:endCxn id="72" idx="1"/>
          </p:cNvCxnSpPr>
          <p:nvPr/>
        </p:nvCxnSpPr>
        <p:spPr>
          <a:xfrm flipV="1">
            <a:off x="2935668" y="3432019"/>
            <a:ext cx="624468" cy="1070508"/>
          </a:xfrm>
          <a:prstGeom prst="bentConnector3">
            <a:avLst>
              <a:gd name="adj1" fmla="val 50000"/>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CED923E6-D6BC-4B93-8CBE-3CFD1F331E6C}"/>
              </a:ext>
            </a:extLst>
          </p:cNvPr>
          <p:cNvSpPr txBox="1"/>
          <p:nvPr/>
        </p:nvSpPr>
        <p:spPr>
          <a:xfrm>
            <a:off x="5219918" y="3573840"/>
            <a:ext cx="1811034" cy="1569660"/>
          </a:xfrm>
          <a:prstGeom prst="rect">
            <a:avLst/>
          </a:prstGeom>
          <a:noFill/>
        </p:spPr>
        <p:txBody>
          <a:bodyPr wrap="square" rtlCol="0">
            <a:spAutoFit/>
          </a:bodyPr>
          <a:lstStyle/>
          <a:p>
            <a:pPr algn="ctr"/>
            <a:r>
              <a:rPr lang="en-ID" sz="1200" dirty="0" err="1">
                <a:latin typeface="Raleway" pitchFamily="2" charset="0"/>
              </a:rPr>
              <a:t>gagal</a:t>
            </a:r>
            <a:r>
              <a:rPr lang="en-ID" sz="1200" dirty="0">
                <a:latin typeface="Raleway" pitchFamily="2" charset="0"/>
              </a:rPr>
              <a:t> </a:t>
            </a:r>
            <a:r>
              <a:rPr lang="en-ID" sz="1200" dirty="0" err="1">
                <a:latin typeface="Raleway" pitchFamily="2" charset="0"/>
              </a:rPr>
              <a:t>untuk</a:t>
            </a:r>
            <a:r>
              <a:rPr lang="en-ID" sz="1200" dirty="0">
                <a:latin typeface="Raleway" pitchFamily="2" charset="0"/>
              </a:rPr>
              <a:t> </a:t>
            </a:r>
            <a:r>
              <a:rPr lang="en-ID" sz="1200" dirty="0" err="1">
                <a:latin typeface="Raleway" pitchFamily="2" charset="0"/>
              </a:rPr>
              <a:t>menangkap</a:t>
            </a:r>
            <a:r>
              <a:rPr lang="en-ID" sz="1200" dirty="0">
                <a:latin typeface="Raleway" pitchFamily="2" charset="0"/>
              </a:rPr>
              <a:t> dan </a:t>
            </a:r>
            <a:r>
              <a:rPr lang="en-ID" sz="1200" dirty="0" err="1">
                <a:latin typeface="Raleway" pitchFamily="2" charset="0"/>
              </a:rPr>
              <a:t>menerapkan</a:t>
            </a:r>
            <a:r>
              <a:rPr lang="en-ID" sz="1200" dirty="0">
                <a:latin typeface="Raleway" pitchFamily="2" charset="0"/>
              </a:rPr>
              <a:t> </a:t>
            </a:r>
            <a:r>
              <a:rPr lang="en-ID" sz="1200" dirty="0" err="1">
                <a:latin typeface="Raleway" pitchFamily="2" charset="0"/>
              </a:rPr>
              <a:t>jika</a:t>
            </a:r>
            <a:r>
              <a:rPr lang="en-ID" sz="1200" dirty="0">
                <a:latin typeface="Raleway" pitchFamily="2" charset="0"/>
              </a:rPr>
              <a:t> cognitive process </a:t>
            </a:r>
            <a:r>
              <a:rPr lang="en-ID" sz="1200" dirty="0" err="1">
                <a:latin typeface="Raleway" pitchFamily="2" charset="0"/>
              </a:rPr>
              <a:t>agak</a:t>
            </a:r>
            <a:r>
              <a:rPr lang="en-ID" sz="1200" dirty="0">
                <a:latin typeface="Raleway" pitchFamily="2" charset="0"/>
              </a:rPr>
              <a:t> </a:t>
            </a:r>
            <a:r>
              <a:rPr lang="en-ID" sz="1200" dirty="0" err="1">
                <a:latin typeface="Raleway" pitchFamily="2" charset="0"/>
              </a:rPr>
              <a:t>rumit</a:t>
            </a:r>
            <a:endParaRPr lang="en-ID" sz="1200" dirty="0">
              <a:latin typeface="Raleway" pitchFamily="2" charset="0"/>
            </a:endParaRPr>
          </a:p>
          <a:p>
            <a:pPr algn="ctr"/>
            <a:r>
              <a:rPr lang="en-US" sz="1200" dirty="0">
                <a:latin typeface="Raleway" pitchFamily="2" charset="0"/>
              </a:rPr>
              <a:t>De, M., Constantino-González, A., &amp; Suthers, D. D. (2000). </a:t>
            </a:r>
            <a:endParaRPr lang="en-ID" sz="1200" dirty="0">
              <a:latin typeface="Raleway" pitchFamily="2" charset="0"/>
            </a:endParaRPr>
          </a:p>
        </p:txBody>
      </p:sp>
      <p:cxnSp>
        <p:nvCxnSpPr>
          <p:cNvPr id="75" name="Connector: Elbow 74">
            <a:extLst>
              <a:ext uri="{FF2B5EF4-FFF2-40B4-BE49-F238E27FC236}">
                <a16:creationId xmlns:a16="http://schemas.microsoft.com/office/drawing/2014/main" id="{AC4699D5-975A-4048-8670-7C87D029DA1D}"/>
              </a:ext>
            </a:extLst>
          </p:cNvPr>
          <p:cNvCxnSpPr>
            <a:cxnSpLocks/>
            <a:stCxn id="72" idx="3"/>
            <a:endCxn id="74" idx="1"/>
          </p:cNvCxnSpPr>
          <p:nvPr/>
        </p:nvCxnSpPr>
        <p:spPr>
          <a:xfrm>
            <a:off x="4920585" y="3432019"/>
            <a:ext cx="299333" cy="926651"/>
          </a:xfrm>
          <a:prstGeom prst="bentConnector3">
            <a:avLst>
              <a:gd name="adj1" fmla="val 50000"/>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77" name="TextBox 76">
            <a:extLst>
              <a:ext uri="{FF2B5EF4-FFF2-40B4-BE49-F238E27FC236}">
                <a16:creationId xmlns:a16="http://schemas.microsoft.com/office/drawing/2014/main" id="{DF024141-7204-4F8F-8C3F-BA6F8A9A9789}"/>
              </a:ext>
            </a:extLst>
          </p:cNvPr>
          <p:cNvSpPr txBox="1"/>
          <p:nvPr/>
        </p:nvSpPr>
        <p:spPr>
          <a:xfrm>
            <a:off x="6694449" y="2481663"/>
            <a:ext cx="2390078" cy="1384995"/>
          </a:xfrm>
          <a:prstGeom prst="rect">
            <a:avLst/>
          </a:prstGeom>
          <a:noFill/>
        </p:spPr>
        <p:txBody>
          <a:bodyPr wrap="square">
            <a:spAutoFit/>
          </a:bodyPr>
          <a:lstStyle/>
          <a:p>
            <a:pPr algn="ctr"/>
            <a:r>
              <a:rPr lang="en-US" sz="1200" dirty="0" err="1">
                <a:solidFill>
                  <a:schemeClr val="tx1"/>
                </a:solidFill>
                <a:latin typeface="Raleway" pitchFamily="2" charset="0"/>
              </a:rPr>
              <a:t>Kesalahan</a:t>
            </a:r>
            <a:r>
              <a:rPr lang="en-US" sz="1200" dirty="0">
                <a:solidFill>
                  <a:schemeClr val="tx1"/>
                </a:solidFill>
                <a:latin typeface="Raleway" pitchFamily="2" charset="0"/>
              </a:rPr>
              <a:t> </a:t>
            </a:r>
            <a:r>
              <a:rPr lang="en-US" sz="1200" dirty="0" err="1">
                <a:solidFill>
                  <a:schemeClr val="tx1"/>
                </a:solidFill>
                <a:latin typeface="Raleway" pitchFamily="2" charset="0"/>
              </a:rPr>
              <a:t>dalam</a:t>
            </a:r>
            <a:r>
              <a:rPr lang="en-US" sz="1200" dirty="0">
                <a:solidFill>
                  <a:schemeClr val="tx1"/>
                </a:solidFill>
                <a:latin typeface="Raleway" pitchFamily="2" charset="0"/>
              </a:rPr>
              <a:t> </a:t>
            </a:r>
            <a:r>
              <a:rPr lang="en-US" sz="1200" dirty="0" err="1">
                <a:solidFill>
                  <a:schemeClr val="tx1"/>
                </a:solidFill>
                <a:latin typeface="Raleway" pitchFamily="2" charset="0"/>
              </a:rPr>
              <a:t>merancang</a:t>
            </a:r>
            <a:r>
              <a:rPr lang="en-US" sz="1200" dirty="0">
                <a:solidFill>
                  <a:schemeClr val="tx1"/>
                </a:solidFill>
                <a:latin typeface="Raleway" pitchFamily="2" charset="0"/>
              </a:rPr>
              <a:t> ERD </a:t>
            </a:r>
            <a:r>
              <a:rPr lang="en-US" sz="1200" dirty="0" err="1">
                <a:solidFill>
                  <a:schemeClr val="tx1"/>
                </a:solidFill>
                <a:latin typeface="Raleway" pitchFamily="2" charset="0"/>
              </a:rPr>
              <a:t>seperti</a:t>
            </a:r>
            <a:r>
              <a:rPr lang="en-US" sz="1200" dirty="0">
                <a:solidFill>
                  <a:schemeClr val="tx1"/>
                </a:solidFill>
                <a:latin typeface="Raleway" pitchFamily="2" charset="0"/>
              </a:rPr>
              <a:t> salah </a:t>
            </a:r>
            <a:r>
              <a:rPr lang="en-US" sz="1200" dirty="0" err="1">
                <a:solidFill>
                  <a:schemeClr val="tx1"/>
                </a:solidFill>
                <a:latin typeface="Raleway" pitchFamily="2" charset="0"/>
              </a:rPr>
              <a:t>mentukan</a:t>
            </a:r>
            <a:r>
              <a:rPr lang="en-US" sz="1200" dirty="0">
                <a:solidFill>
                  <a:schemeClr val="tx1"/>
                </a:solidFill>
                <a:latin typeface="Raleway" pitchFamily="2" charset="0"/>
              </a:rPr>
              <a:t> </a:t>
            </a:r>
            <a:r>
              <a:rPr lang="en-US" sz="1200" dirty="0" err="1">
                <a:solidFill>
                  <a:schemeClr val="tx1"/>
                </a:solidFill>
                <a:latin typeface="Raleway" pitchFamily="2" charset="0"/>
              </a:rPr>
              <a:t>tipe</a:t>
            </a:r>
            <a:r>
              <a:rPr lang="en-US" sz="1200" dirty="0">
                <a:solidFill>
                  <a:schemeClr val="tx1"/>
                </a:solidFill>
                <a:latin typeface="Raleway" pitchFamily="2" charset="0"/>
              </a:rPr>
              <a:t> entity dan attribute</a:t>
            </a:r>
          </a:p>
          <a:p>
            <a:pPr algn="ctr"/>
            <a:endParaRPr lang="en-US" sz="1200" dirty="0">
              <a:solidFill>
                <a:schemeClr val="tx1"/>
              </a:solidFill>
              <a:latin typeface="Raleway" pitchFamily="2" charset="0"/>
            </a:endParaRPr>
          </a:p>
          <a:p>
            <a:pPr algn="ctr"/>
            <a:r>
              <a:rPr lang="en-US" sz="1200" dirty="0" err="1">
                <a:latin typeface="Raleway" pitchFamily="2" charset="0"/>
              </a:rPr>
              <a:t>Hamtini</a:t>
            </a:r>
            <a:r>
              <a:rPr lang="en-US" sz="1200" dirty="0">
                <a:latin typeface="Raleway" pitchFamily="2" charset="0"/>
              </a:rPr>
              <a:t>, T. M., al Fayez, R., &amp; Ahmad, A. A. (2011). </a:t>
            </a:r>
          </a:p>
          <a:p>
            <a:pPr algn="ctr"/>
            <a:endParaRPr lang="en-US" sz="1200" dirty="0">
              <a:solidFill>
                <a:schemeClr val="tx1"/>
              </a:solidFill>
              <a:latin typeface="Raleway" pitchFamily="2" charset="0"/>
            </a:endParaRPr>
          </a:p>
        </p:txBody>
      </p:sp>
      <p:cxnSp>
        <p:nvCxnSpPr>
          <p:cNvPr id="85" name="Connector: Elbow 84">
            <a:extLst>
              <a:ext uri="{FF2B5EF4-FFF2-40B4-BE49-F238E27FC236}">
                <a16:creationId xmlns:a16="http://schemas.microsoft.com/office/drawing/2014/main" id="{E028C293-7BEA-4F70-B0C7-B671C5375997}"/>
              </a:ext>
            </a:extLst>
          </p:cNvPr>
          <p:cNvCxnSpPr>
            <a:cxnSpLocks/>
            <a:stCxn id="74" idx="0"/>
            <a:endCxn id="77" idx="0"/>
          </p:cNvCxnSpPr>
          <p:nvPr/>
        </p:nvCxnSpPr>
        <p:spPr>
          <a:xfrm rot="5400000" flipH="1" flipV="1">
            <a:off x="6461373" y="2145726"/>
            <a:ext cx="1092177" cy="1764053"/>
          </a:xfrm>
          <a:prstGeom prst="bentConnector3">
            <a:avLst>
              <a:gd name="adj1" fmla="val 12093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4137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94CD1-2F09-4AC2-A2F6-88B37BD5F8DD}"/>
              </a:ext>
            </a:extLst>
          </p:cNvPr>
          <p:cNvSpPr>
            <a:spLocks noGrp="1"/>
          </p:cNvSpPr>
          <p:nvPr>
            <p:ph type="title"/>
          </p:nvPr>
        </p:nvSpPr>
        <p:spPr>
          <a:xfrm>
            <a:off x="2421000" y="307899"/>
            <a:ext cx="4302000" cy="630000"/>
          </a:xfrm>
        </p:spPr>
        <p:txBody>
          <a:bodyPr/>
          <a:lstStyle/>
          <a:p>
            <a:r>
              <a:rPr lang="en-US" sz="2800" b="1" dirty="0">
                <a:latin typeface="Raleway" pitchFamily="2" charset="0"/>
              </a:rPr>
              <a:t>LATAR BELAKANG</a:t>
            </a:r>
            <a:endParaRPr lang="en-ID" sz="2800" b="1" dirty="0">
              <a:latin typeface="Raleway" pitchFamily="2" charset="0"/>
            </a:endParaRPr>
          </a:p>
        </p:txBody>
      </p:sp>
      <p:pic>
        <p:nvPicPr>
          <p:cNvPr id="17" name="Picture 16">
            <a:extLst>
              <a:ext uri="{FF2B5EF4-FFF2-40B4-BE49-F238E27FC236}">
                <a16:creationId xmlns:a16="http://schemas.microsoft.com/office/drawing/2014/main" id="{3AD64C20-2786-4319-8345-06CC3CEA90C9}"/>
              </a:ext>
            </a:extLst>
          </p:cNvPr>
          <p:cNvPicPr>
            <a:picLocks noChangeAspect="1"/>
          </p:cNvPicPr>
          <p:nvPr/>
        </p:nvPicPr>
        <p:blipFill>
          <a:blip r:embed="rId3"/>
          <a:stretch>
            <a:fillRect/>
          </a:stretch>
        </p:blipFill>
        <p:spPr>
          <a:xfrm>
            <a:off x="19771" y="1238457"/>
            <a:ext cx="3536225" cy="2359737"/>
          </a:xfrm>
          <a:prstGeom prst="rect">
            <a:avLst/>
          </a:prstGeom>
        </p:spPr>
      </p:pic>
      <p:sp>
        <p:nvSpPr>
          <p:cNvPr id="18" name="TextBox 17">
            <a:extLst>
              <a:ext uri="{FF2B5EF4-FFF2-40B4-BE49-F238E27FC236}">
                <a16:creationId xmlns:a16="http://schemas.microsoft.com/office/drawing/2014/main" id="{181F26D1-8890-48FA-AF81-1DB6651DB246}"/>
              </a:ext>
            </a:extLst>
          </p:cNvPr>
          <p:cNvSpPr txBox="1"/>
          <p:nvPr/>
        </p:nvSpPr>
        <p:spPr>
          <a:xfrm>
            <a:off x="3590694" y="1701805"/>
            <a:ext cx="2609383" cy="338554"/>
          </a:xfrm>
          <a:prstGeom prst="rect">
            <a:avLst/>
          </a:prstGeom>
          <a:noFill/>
        </p:spPr>
        <p:txBody>
          <a:bodyPr wrap="square" rtlCol="0">
            <a:spAutoFit/>
          </a:bodyPr>
          <a:lstStyle/>
          <a:p>
            <a:r>
              <a:rPr lang="en-US" sz="1600" dirty="0" err="1">
                <a:latin typeface="Raleway" pitchFamily="2" charset="0"/>
              </a:rPr>
              <a:t>Topik</a:t>
            </a:r>
            <a:r>
              <a:rPr lang="en-US" sz="1600" dirty="0">
                <a:latin typeface="Raleway" pitchFamily="2" charset="0"/>
              </a:rPr>
              <a:t> Entity dan Attribute</a:t>
            </a:r>
            <a:endParaRPr lang="en-ID" sz="1600" dirty="0">
              <a:latin typeface="Raleway" pitchFamily="2" charset="0"/>
            </a:endParaRPr>
          </a:p>
        </p:txBody>
      </p:sp>
      <p:sp>
        <p:nvSpPr>
          <p:cNvPr id="19" name="TextBox 18">
            <a:extLst>
              <a:ext uri="{FF2B5EF4-FFF2-40B4-BE49-F238E27FC236}">
                <a16:creationId xmlns:a16="http://schemas.microsoft.com/office/drawing/2014/main" id="{067A9493-435F-44FD-91E1-E24489309169}"/>
              </a:ext>
            </a:extLst>
          </p:cNvPr>
          <p:cNvSpPr txBox="1"/>
          <p:nvPr/>
        </p:nvSpPr>
        <p:spPr>
          <a:xfrm>
            <a:off x="3560961" y="2340917"/>
            <a:ext cx="3536225" cy="461665"/>
          </a:xfrm>
          <a:prstGeom prst="rect">
            <a:avLst/>
          </a:prstGeom>
          <a:noFill/>
        </p:spPr>
        <p:txBody>
          <a:bodyPr wrap="square" rtlCol="0">
            <a:spAutoFit/>
          </a:bodyPr>
          <a:lstStyle/>
          <a:p>
            <a:pPr algn="ctr"/>
            <a:r>
              <a:rPr lang="en-US" sz="1200" dirty="0">
                <a:latin typeface="Raleway" pitchFamily="2" charset="0"/>
              </a:rPr>
              <a:t>ERD </a:t>
            </a:r>
            <a:r>
              <a:rPr lang="en-US" sz="1200" dirty="0" err="1">
                <a:latin typeface="Raleway" pitchFamily="2" charset="0"/>
              </a:rPr>
              <a:t>akan</a:t>
            </a:r>
            <a:r>
              <a:rPr lang="en-US" sz="1200" dirty="0">
                <a:latin typeface="Raleway" pitchFamily="2" charset="0"/>
              </a:rPr>
              <a:t> </a:t>
            </a:r>
            <a:r>
              <a:rPr lang="en-US" sz="1200" dirty="0" err="1">
                <a:latin typeface="Raleway" pitchFamily="2" charset="0"/>
              </a:rPr>
              <a:t>sulit</a:t>
            </a:r>
            <a:r>
              <a:rPr lang="en-US" sz="1200" dirty="0">
                <a:latin typeface="Raleway" pitchFamily="2" charset="0"/>
              </a:rPr>
              <a:t> </a:t>
            </a:r>
            <a:r>
              <a:rPr lang="en-US" sz="1200" dirty="0" err="1">
                <a:latin typeface="Raleway" pitchFamily="2" charset="0"/>
              </a:rPr>
              <a:t>jika</a:t>
            </a:r>
            <a:r>
              <a:rPr lang="en-US" sz="1200" dirty="0">
                <a:latin typeface="Raleway" pitchFamily="2" charset="0"/>
              </a:rPr>
              <a:t> </a:t>
            </a:r>
            <a:r>
              <a:rPr lang="en-US" sz="1200" dirty="0" err="1">
                <a:latin typeface="Raleway" pitchFamily="2" charset="0"/>
              </a:rPr>
              <a:t>tidak</a:t>
            </a:r>
            <a:r>
              <a:rPr lang="en-US" sz="1200" dirty="0">
                <a:latin typeface="Raleway" pitchFamily="2" charset="0"/>
              </a:rPr>
              <a:t> </a:t>
            </a:r>
            <a:r>
              <a:rPr lang="en-US" sz="1200" dirty="0" err="1">
                <a:latin typeface="Raleway" pitchFamily="2" charset="0"/>
              </a:rPr>
              <a:t>memahami</a:t>
            </a:r>
            <a:r>
              <a:rPr lang="en-US" sz="1200" dirty="0">
                <a:latin typeface="Raleway" pitchFamily="2" charset="0"/>
              </a:rPr>
              <a:t> </a:t>
            </a:r>
            <a:r>
              <a:rPr lang="en-US" sz="1200" dirty="0" err="1">
                <a:latin typeface="Raleway" pitchFamily="2" charset="0"/>
              </a:rPr>
              <a:t>konsep</a:t>
            </a:r>
            <a:r>
              <a:rPr lang="en-US" sz="1200" dirty="0">
                <a:latin typeface="Raleway" pitchFamily="2" charset="0"/>
              </a:rPr>
              <a:t> </a:t>
            </a:r>
            <a:r>
              <a:rPr lang="en-US" sz="1200" dirty="0" err="1">
                <a:latin typeface="Raleway" pitchFamily="2" charset="0"/>
              </a:rPr>
              <a:t>konsep</a:t>
            </a:r>
            <a:r>
              <a:rPr lang="en-US" sz="1200" dirty="0">
                <a:latin typeface="Raleway" pitchFamily="2" charset="0"/>
              </a:rPr>
              <a:t> </a:t>
            </a:r>
            <a:r>
              <a:rPr lang="en-US" sz="1200" dirty="0" err="1">
                <a:latin typeface="Raleway" pitchFamily="2" charset="0"/>
              </a:rPr>
              <a:t>dasar</a:t>
            </a:r>
            <a:r>
              <a:rPr lang="en-US" sz="1200" dirty="0">
                <a:latin typeface="Raleway" pitchFamily="2" charset="0"/>
              </a:rPr>
              <a:t> dengan </a:t>
            </a:r>
            <a:r>
              <a:rPr lang="en-US" sz="1200" dirty="0" err="1">
                <a:latin typeface="Raleway" pitchFamily="2" charset="0"/>
              </a:rPr>
              <a:t>baik</a:t>
            </a:r>
            <a:endParaRPr lang="en-ID" sz="1200" dirty="0">
              <a:latin typeface="Raleway" pitchFamily="2" charset="0"/>
            </a:endParaRPr>
          </a:p>
        </p:txBody>
      </p:sp>
      <p:sp>
        <p:nvSpPr>
          <p:cNvPr id="22" name="TextBox 21">
            <a:extLst>
              <a:ext uri="{FF2B5EF4-FFF2-40B4-BE49-F238E27FC236}">
                <a16:creationId xmlns:a16="http://schemas.microsoft.com/office/drawing/2014/main" id="{378D1B4A-DF45-4161-A8D5-6B2A7D746D28}"/>
              </a:ext>
            </a:extLst>
          </p:cNvPr>
          <p:cNvSpPr txBox="1"/>
          <p:nvPr/>
        </p:nvSpPr>
        <p:spPr>
          <a:xfrm>
            <a:off x="3843454" y="3166946"/>
            <a:ext cx="4103648" cy="646331"/>
          </a:xfrm>
          <a:prstGeom prst="rect">
            <a:avLst/>
          </a:prstGeom>
          <a:noFill/>
        </p:spPr>
        <p:txBody>
          <a:bodyPr wrap="square" rtlCol="0">
            <a:spAutoFit/>
          </a:bodyPr>
          <a:lstStyle/>
          <a:p>
            <a:r>
              <a:rPr lang="en-US" sz="1200" b="1" dirty="0">
                <a:latin typeface="Raleway" pitchFamily="2" charset="0"/>
              </a:rPr>
              <a:t>68%</a:t>
            </a:r>
            <a:br>
              <a:rPr lang="en-US" sz="1200" dirty="0">
                <a:latin typeface="Raleway" pitchFamily="2" charset="0"/>
              </a:rPr>
            </a:br>
            <a:r>
              <a:rPr lang="en-US" sz="1200" dirty="0">
                <a:latin typeface="Raleway" pitchFamily="2" charset="0"/>
              </a:rPr>
              <a:t>Dari 19 </a:t>
            </a:r>
            <a:r>
              <a:rPr lang="en-US" sz="1200" dirty="0" err="1">
                <a:latin typeface="Raleway" pitchFamily="2" charset="0"/>
              </a:rPr>
              <a:t>mahasiswa</a:t>
            </a:r>
            <a:r>
              <a:rPr lang="en-US" sz="1200" dirty="0">
                <a:latin typeface="Raleway" pitchFamily="2" charset="0"/>
              </a:rPr>
              <a:t> </a:t>
            </a:r>
            <a:r>
              <a:rPr lang="en-US" sz="1200" dirty="0" err="1">
                <a:latin typeface="Raleway" pitchFamily="2" charset="0"/>
              </a:rPr>
              <a:t>banyak</a:t>
            </a:r>
            <a:r>
              <a:rPr lang="en-US" sz="1200" dirty="0">
                <a:latin typeface="Raleway" pitchFamily="2" charset="0"/>
              </a:rPr>
              <a:t> attribute yang </a:t>
            </a:r>
            <a:r>
              <a:rPr lang="en-US" sz="1200" dirty="0" err="1">
                <a:latin typeface="Raleway" pitchFamily="2" charset="0"/>
              </a:rPr>
              <a:t>hilang</a:t>
            </a:r>
            <a:r>
              <a:rPr lang="en-US" sz="1200" dirty="0">
                <a:latin typeface="Raleway" pitchFamily="2" charset="0"/>
              </a:rPr>
              <a:t> </a:t>
            </a:r>
            <a:r>
              <a:rPr lang="en-US" sz="1200" dirty="0" err="1">
                <a:latin typeface="Raleway" pitchFamily="2" charset="0"/>
              </a:rPr>
              <a:t>dari</a:t>
            </a:r>
            <a:r>
              <a:rPr lang="en-US" sz="1200" dirty="0">
                <a:latin typeface="Raleway" pitchFamily="2" charset="0"/>
              </a:rPr>
              <a:t> </a:t>
            </a:r>
            <a:r>
              <a:rPr lang="en-US" sz="1200" dirty="0" err="1">
                <a:latin typeface="Raleway" pitchFamily="2" charset="0"/>
              </a:rPr>
              <a:t>hasil</a:t>
            </a:r>
            <a:r>
              <a:rPr lang="en-US" sz="1200" dirty="0">
                <a:latin typeface="Raleway" pitchFamily="2" charset="0"/>
              </a:rPr>
              <a:t> </a:t>
            </a:r>
            <a:r>
              <a:rPr lang="en-US" sz="1200" dirty="0" err="1">
                <a:latin typeface="Raleway" pitchFamily="2" charset="0"/>
              </a:rPr>
              <a:t>tes</a:t>
            </a:r>
            <a:r>
              <a:rPr lang="en-US" sz="1200" dirty="0">
                <a:latin typeface="Raleway" pitchFamily="2" charset="0"/>
              </a:rPr>
              <a:t> </a:t>
            </a:r>
            <a:r>
              <a:rPr lang="en-US" sz="1200" dirty="0" err="1">
                <a:latin typeface="Raleway" pitchFamily="2" charset="0"/>
              </a:rPr>
              <a:t>topik</a:t>
            </a:r>
            <a:r>
              <a:rPr lang="en-US" sz="1200" dirty="0">
                <a:latin typeface="Raleway" pitchFamily="2" charset="0"/>
              </a:rPr>
              <a:t> ERD</a:t>
            </a:r>
            <a:endParaRPr lang="en-ID" sz="1200" dirty="0">
              <a:latin typeface="Raleway" pitchFamily="2" charset="0"/>
            </a:endParaRPr>
          </a:p>
        </p:txBody>
      </p:sp>
      <p:sp>
        <p:nvSpPr>
          <p:cNvPr id="23" name="TextBox 22">
            <a:extLst>
              <a:ext uri="{FF2B5EF4-FFF2-40B4-BE49-F238E27FC236}">
                <a16:creationId xmlns:a16="http://schemas.microsoft.com/office/drawing/2014/main" id="{34739082-ECF0-4FB7-A805-B3EEF05DFB13}"/>
              </a:ext>
            </a:extLst>
          </p:cNvPr>
          <p:cNvSpPr txBox="1"/>
          <p:nvPr/>
        </p:nvSpPr>
        <p:spPr>
          <a:xfrm>
            <a:off x="3838552" y="3786811"/>
            <a:ext cx="4103648" cy="646331"/>
          </a:xfrm>
          <a:prstGeom prst="rect">
            <a:avLst/>
          </a:prstGeom>
          <a:noFill/>
        </p:spPr>
        <p:txBody>
          <a:bodyPr wrap="square" rtlCol="0">
            <a:spAutoFit/>
          </a:bodyPr>
          <a:lstStyle/>
          <a:p>
            <a:r>
              <a:rPr lang="en-US" sz="1200" b="1" dirty="0">
                <a:latin typeface="Raleway" pitchFamily="2" charset="0"/>
              </a:rPr>
              <a:t>21%</a:t>
            </a:r>
            <a:br>
              <a:rPr lang="en-US" sz="1200" dirty="0">
                <a:latin typeface="Raleway" pitchFamily="2" charset="0"/>
              </a:rPr>
            </a:br>
            <a:r>
              <a:rPr lang="en-US" sz="1200" dirty="0">
                <a:latin typeface="Raleway" pitchFamily="2" charset="0"/>
              </a:rPr>
              <a:t>Dari 19 </a:t>
            </a:r>
            <a:r>
              <a:rPr lang="en-US" sz="1200" dirty="0" err="1">
                <a:latin typeface="Raleway" pitchFamily="2" charset="0"/>
              </a:rPr>
              <a:t>mahasiswa</a:t>
            </a:r>
            <a:r>
              <a:rPr lang="en-US" sz="1200" dirty="0">
                <a:latin typeface="Raleway" pitchFamily="2" charset="0"/>
              </a:rPr>
              <a:t> </a:t>
            </a:r>
            <a:r>
              <a:rPr lang="en-US" sz="1200" dirty="0" err="1">
                <a:latin typeface="Raleway" pitchFamily="2" charset="0"/>
              </a:rPr>
              <a:t>banyak</a:t>
            </a:r>
            <a:r>
              <a:rPr lang="en-US" sz="1200" dirty="0">
                <a:latin typeface="Raleway" pitchFamily="2" charset="0"/>
              </a:rPr>
              <a:t> entity yang salah </a:t>
            </a:r>
            <a:r>
              <a:rPr lang="en-US" sz="1200" dirty="0" err="1">
                <a:latin typeface="Raleway" pitchFamily="2" charset="0"/>
              </a:rPr>
              <a:t>dari</a:t>
            </a:r>
            <a:r>
              <a:rPr lang="en-US" sz="1200" dirty="0">
                <a:latin typeface="Raleway" pitchFamily="2" charset="0"/>
              </a:rPr>
              <a:t> </a:t>
            </a:r>
            <a:r>
              <a:rPr lang="en-US" sz="1200" dirty="0" err="1">
                <a:latin typeface="Raleway" pitchFamily="2" charset="0"/>
              </a:rPr>
              <a:t>hasil</a:t>
            </a:r>
            <a:r>
              <a:rPr lang="en-US" sz="1200" dirty="0">
                <a:latin typeface="Raleway" pitchFamily="2" charset="0"/>
              </a:rPr>
              <a:t> </a:t>
            </a:r>
            <a:r>
              <a:rPr lang="en-US" sz="1200" dirty="0" err="1">
                <a:latin typeface="Raleway" pitchFamily="2" charset="0"/>
              </a:rPr>
              <a:t>tes</a:t>
            </a:r>
            <a:r>
              <a:rPr lang="en-US" sz="1200" dirty="0">
                <a:latin typeface="Raleway" pitchFamily="2" charset="0"/>
              </a:rPr>
              <a:t> dengan </a:t>
            </a:r>
            <a:r>
              <a:rPr lang="en-US" sz="1200" dirty="0" err="1">
                <a:latin typeface="Raleway" pitchFamily="2" charset="0"/>
              </a:rPr>
              <a:t>topik</a:t>
            </a:r>
            <a:r>
              <a:rPr lang="en-US" sz="1200" dirty="0">
                <a:latin typeface="Raleway" pitchFamily="2" charset="0"/>
              </a:rPr>
              <a:t> ERD</a:t>
            </a:r>
            <a:endParaRPr lang="en-ID" sz="1200" dirty="0">
              <a:latin typeface="Raleway" pitchFamily="2" charset="0"/>
            </a:endParaRPr>
          </a:p>
        </p:txBody>
      </p:sp>
      <p:sp>
        <p:nvSpPr>
          <p:cNvPr id="24" name="TextBox 23">
            <a:extLst>
              <a:ext uri="{FF2B5EF4-FFF2-40B4-BE49-F238E27FC236}">
                <a16:creationId xmlns:a16="http://schemas.microsoft.com/office/drawing/2014/main" id="{73A6EBB7-3AE4-4FDC-B1AB-93A1EA6E3CBB}"/>
              </a:ext>
            </a:extLst>
          </p:cNvPr>
          <p:cNvSpPr txBox="1"/>
          <p:nvPr/>
        </p:nvSpPr>
        <p:spPr>
          <a:xfrm>
            <a:off x="5114774" y="4582893"/>
            <a:ext cx="1551204" cy="276999"/>
          </a:xfrm>
          <a:prstGeom prst="rect">
            <a:avLst/>
          </a:prstGeom>
          <a:noFill/>
        </p:spPr>
        <p:txBody>
          <a:bodyPr wrap="square" rtlCol="0">
            <a:spAutoFit/>
          </a:bodyPr>
          <a:lstStyle/>
          <a:p>
            <a:r>
              <a:rPr lang="en-US" sz="1200" dirty="0">
                <a:latin typeface="Raleway" pitchFamily="2" charset="0"/>
              </a:rPr>
              <a:t>Hussain, T. (2016). </a:t>
            </a:r>
          </a:p>
        </p:txBody>
      </p:sp>
    </p:spTree>
    <p:extLst>
      <p:ext uri="{BB962C8B-B14F-4D97-AF65-F5344CB8AC3E}">
        <p14:creationId xmlns:p14="http://schemas.microsoft.com/office/powerpoint/2010/main" val="995687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Raleway" pitchFamily="2" charset="0"/>
              </a:rPr>
              <a:t>LATAR BELAKANG</a:t>
            </a:r>
            <a:endParaRPr sz="2800" b="1" dirty="0">
              <a:latin typeface="Raleway" pitchFamily="2" charset="0"/>
            </a:endParaRPr>
          </a:p>
        </p:txBody>
      </p:sp>
      <p:pic>
        <p:nvPicPr>
          <p:cNvPr id="3" name="Graphic 2" descr="Classroom with solid fill">
            <a:extLst>
              <a:ext uri="{FF2B5EF4-FFF2-40B4-BE49-F238E27FC236}">
                <a16:creationId xmlns:a16="http://schemas.microsoft.com/office/drawing/2014/main" id="{B5DC29D3-0DF5-4FB8-8322-66EB062E9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898" y="1715008"/>
            <a:ext cx="2608200" cy="2608200"/>
          </a:xfrm>
          <a:prstGeom prst="rect">
            <a:avLst/>
          </a:prstGeom>
        </p:spPr>
      </p:pic>
      <p:sp>
        <p:nvSpPr>
          <p:cNvPr id="4" name="TextBox 3">
            <a:extLst>
              <a:ext uri="{FF2B5EF4-FFF2-40B4-BE49-F238E27FC236}">
                <a16:creationId xmlns:a16="http://schemas.microsoft.com/office/drawing/2014/main" id="{A3A89867-564A-44B5-A089-FF65DBF09C20}"/>
              </a:ext>
            </a:extLst>
          </p:cNvPr>
          <p:cNvSpPr txBox="1"/>
          <p:nvPr/>
        </p:nvSpPr>
        <p:spPr>
          <a:xfrm>
            <a:off x="3560955" y="1977483"/>
            <a:ext cx="4828478" cy="738664"/>
          </a:xfrm>
          <a:prstGeom prst="rect">
            <a:avLst/>
          </a:prstGeom>
          <a:noFill/>
        </p:spPr>
        <p:txBody>
          <a:bodyPr wrap="square" rtlCol="0">
            <a:spAutoFit/>
          </a:bodyPr>
          <a:lstStyle/>
          <a:p>
            <a:pPr algn="ctr"/>
            <a:r>
              <a:rPr lang="en-ID" dirty="0" err="1">
                <a:latin typeface="Raleway" pitchFamily="2" charset="0"/>
              </a:rPr>
              <a:t>Mengetahui</a:t>
            </a:r>
            <a:r>
              <a:rPr lang="en-ID" dirty="0">
                <a:latin typeface="Raleway" pitchFamily="2" charset="0"/>
              </a:rPr>
              <a:t> </a:t>
            </a:r>
            <a:r>
              <a:rPr lang="en-ID" b="1" dirty="0" err="1">
                <a:latin typeface="Raleway" pitchFamily="2" charset="0"/>
              </a:rPr>
              <a:t>gaya</a:t>
            </a:r>
            <a:r>
              <a:rPr lang="en-ID" b="1" dirty="0">
                <a:latin typeface="Raleway" pitchFamily="2" charset="0"/>
              </a:rPr>
              <a:t> </a:t>
            </a:r>
            <a:r>
              <a:rPr lang="en-ID" b="1" dirty="0" err="1">
                <a:latin typeface="Raleway" pitchFamily="2" charset="0"/>
              </a:rPr>
              <a:t>belajar</a:t>
            </a:r>
            <a:r>
              <a:rPr lang="en-ID" b="1" dirty="0">
                <a:latin typeface="Raleway" pitchFamily="2" charset="0"/>
              </a:rPr>
              <a:t> </a:t>
            </a:r>
            <a:r>
              <a:rPr lang="en-ID" dirty="0" err="1">
                <a:latin typeface="Raleway" pitchFamily="2" charset="0"/>
              </a:rPr>
              <a:t>siswa</a:t>
            </a:r>
            <a:r>
              <a:rPr lang="en-ID" dirty="0">
                <a:latin typeface="Raleway" pitchFamily="2" charset="0"/>
              </a:rPr>
              <a:t> </a:t>
            </a:r>
            <a:r>
              <a:rPr lang="en-ID" dirty="0" err="1">
                <a:latin typeface="Raleway" pitchFamily="2" charset="0"/>
              </a:rPr>
              <a:t>dapat</a:t>
            </a:r>
            <a:r>
              <a:rPr lang="en-ID" dirty="0">
                <a:latin typeface="Raleway" pitchFamily="2" charset="0"/>
              </a:rPr>
              <a:t> </a:t>
            </a:r>
            <a:r>
              <a:rPr lang="en-ID" dirty="0" err="1">
                <a:latin typeface="Raleway" pitchFamily="2" charset="0"/>
              </a:rPr>
              <a:t>membantu</a:t>
            </a:r>
            <a:r>
              <a:rPr lang="en-ID" dirty="0">
                <a:latin typeface="Raleway" pitchFamily="2" charset="0"/>
              </a:rPr>
              <a:t> </a:t>
            </a:r>
            <a:r>
              <a:rPr lang="en-ID" dirty="0" err="1">
                <a:latin typeface="Raleway" pitchFamily="2" charset="0"/>
              </a:rPr>
              <a:t>dalam</a:t>
            </a:r>
            <a:r>
              <a:rPr lang="en-ID" dirty="0">
                <a:latin typeface="Raleway" pitchFamily="2" charset="0"/>
              </a:rPr>
              <a:t> </a:t>
            </a:r>
            <a:r>
              <a:rPr lang="en-ID" dirty="0" err="1">
                <a:latin typeface="Raleway" pitchFamily="2" charset="0"/>
              </a:rPr>
              <a:t>merancang</a:t>
            </a:r>
            <a:r>
              <a:rPr lang="en-ID" dirty="0">
                <a:latin typeface="Raleway" pitchFamily="2" charset="0"/>
              </a:rPr>
              <a:t> </a:t>
            </a:r>
            <a:r>
              <a:rPr lang="en-ID" dirty="0" err="1">
                <a:latin typeface="Raleway" pitchFamily="2" charset="0"/>
              </a:rPr>
              <a:t>mata</a:t>
            </a:r>
            <a:r>
              <a:rPr lang="en-ID" dirty="0">
                <a:latin typeface="Raleway" pitchFamily="2" charset="0"/>
              </a:rPr>
              <a:t> </a:t>
            </a:r>
            <a:r>
              <a:rPr lang="en-ID" dirty="0" err="1">
                <a:latin typeface="Raleway" pitchFamily="2" charset="0"/>
              </a:rPr>
              <a:t>kuliah</a:t>
            </a:r>
            <a:r>
              <a:rPr lang="en-ID" dirty="0">
                <a:latin typeface="Raleway" pitchFamily="2" charset="0"/>
              </a:rPr>
              <a:t> </a:t>
            </a:r>
            <a:r>
              <a:rPr lang="en-ID" b="1" dirty="0">
                <a:latin typeface="Raleway" pitchFamily="2" charset="0"/>
              </a:rPr>
              <a:t>database</a:t>
            </a:r>
            <a:r>
              <a:rPr lang="en-ID" dirty="0">
                <a:latin typeface="Raleway" pitchFamily="2" charset="0"/>
              </a:rPr>
              <a:t> yang </a:t>
            </a:r>
            <a:r>
              <a:rPr lang="en-ID" dirty="0" err="1">
                <a:latin typeface="Raleway" pitchFamily="2" charset="0"/>
              </a:rPr>
              <a:t>sesuai</a:t>
            </a:r>
            <a:r>
              <a:rPr lang="en-ID" dirty="0">
                <a:latin typeface="Raleway" pitchFamily="2" charset="0"/>
              </a:rPr>
              <a:t> </a:t>
            </a:r>
            <a:r>
              <a:rPr lang="en-ID" dirty="0" err="1">
                <a:latin typeface="Raleway" pitchFamily="2" charset="0"/>
              </a:rPr>
              <a:t>dengan</a:t>
            </a:r>
            <a:r>
              <a:rPr lang="en-ID" dirty="0">
                <a:latin typeface="Raleway" pitchFamily="2" charset="0"/>
              </a:rPr>
              <a:t> </a:t>
            </a:r>
            <a:r>
              <a:rPr lang="en-ID" dirty="0" err="1">
                <a:latin typeface="Raleway" pitchFamily="2" charset="0"/>
              </a:rPr>
              <a:t>gaya</a:t>
            </a:r>
            <a:r>
              <a:rPr lang="en-ID" dirty="0">
                <a:latin typeface="Raleway" pitchFamily="2" charset="0"/>
              </a:rPr>
              <a:t> </a:t>
            </a:r>
            <a:r>
              <a:rPr lang="en-ID" dirty="0" err="1">
                <a:latin typeface="Raleway" pitchFamily="2" charset="0"/>
              </a:rPr>
              <a:t>belajar</a:t>
            </a:r>
            <a:r>
              <a:rPr lang="en-ID" dirty="0">
                <a:latin typeface="Raleway" pitchFamily="2" charset="0"/>
              </a:rPr>
              <a:t> </a:t>
            </a:r>
            <a:r>
              <a:rPr lang="en-ID" dirty="0" err="1">
                <a:latin typeface="Raleway" pitchFamily="2" charset="0"/>
              </a:rPr>
              <a:t>siswa</a:t>
            </a:r>
            <a:endParaRPr lang="en-ID" dirty="0">
              <a:latin typeface="Raleway" pitchFamily="2" charset="0"/>
            </a:endParaRPr>
          </a:p>
        </p:txBody>
      </p:sp>
      <p:sp>
        <p:nvSpPr>
          <p:cNvPr id="31" name="TextBox 30">
            <a:extLst>
              <a:ext uri="{FF2B5EF4-FFF2-40B4-BE49-F238E27FC236}">
                <a16:creationId xmlns:a16="http://schemas.microsoft.com/office/drawing/2014/main" id="{998E7993-D85F-4F59-B8AC-08439147EEF2}"/>
              </a:ext>
            </a:extLst>
          </p:cNvPr>
          <p:cNvSpPr txBox="1"/>
          <p:nvPr/>
        </p:nvSpPr>
        <p:spPr>
          <a:xfrm>
            <a:off x="3423423" y="2848122"/>
            <a:ext cx="5103542" cy="646331"/>
          </a:xfrm>
          <a:prstGeom prst="rect">
            <a:avLst/>
          </a:prstGeom>
          <a:noFill/>
        </p:spPr>
        <p:txBody>
          <a:bodyPr wrap="square">
            <a:spAutoFit/>
          </a:bodyPr>
          <a:lstStyle/>
          <a:p>
            <a:pPr algn="ctr"/>
            <a:r>
              <a:rPr lang="en-US" sz="1200" b="1" dirty="0" err="1">
                <a:latin typeface="Raleway" pitchFamily="2" charset="0"/>
              </a:rPr>
              <a:t>Hamtini</a:t>
            </a:r>
            <a:r>
              <a:rPr lang="en-US" sz="1200" b="1" dirty="0">
                <a:latin typeface="Raleway" pitchFamily="2" charset="0"/>
              </a:rPr>
              <a:t>, T. M., al Fayez, R., &amp; Ahmad, A. A. (2011). </a:t>
            </a:r>
            <a:r>
              <a:rPr lang="en-US" sz="1200" b="1" i="1" dirty="0">
                <a:latin typeface="Raleway" pitchFamily="2" charset="0"/>
              </a:rPr>
              <a:t>An Adaptive e-Learning Hypermedia System for Teaching Entity-Relationship Diagrams: a Case Study</a:t>
            </a:r>
            <a:r>
              <a:rPr lang="en-US" sz="1200" b="1" dirty="0">
                <a:latin typeface="Raleway" pitchFamily="2" charset="0"/>
              </a:rPr>
              <a:t>.</a:t>
            </a:r>
          </a:p>
        </p:txBody>
      </p:sp>
    </p:spTree>
    <p:extLst>
      <p:ext uri="{BB962C8B-B14F-4D97-AF65-F5344CB8AC3E}">
        <p14:creationId xmlns:p14="http://schemas.microsoft.com/office/powerpoint/2010/main" val="1680450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F5BC97-4B40-41E8-B42E-B6DA835B4B2D}"/>
              </a:ext>
            </a:extLst>
          </p:cNvPr>
          <p:cNvSpPr>
            <a:spLocks noGrp="1"/>
          </p:cNvSpPr>
          <p:nvPr>
            <p:ph type="title"/>
          </p:nvPr>
        </p:nvSpPr>
        <p:spPr/>
        <p:txBody>
          <a:bodyPr/>
          <a:lstStyle/>
          <a:p>
            <a:r>
              <a:rPr lang="en-US" sz="2800" b="1" dirty="0">
                <a:latin typeface="Raleway" pitchFamily="2" charset="0"/>
              </a:rPr>
              <a:t>LATAR BELAKANG</a:t>
            </a:r>
            <a:endParaRPr lang="en-ID" sz="2800" b="1" dirty="0">
              <a:latin typeface="Raleway" pitchFamily="2" charset="0"/>
            </a:endParaRPr>
          </a:p>
        </p:txBody>
      </p:sp>
      <p:pic>
        <p:nvPicPr>
          <p:cNvPr id="5" name="Picture 4">
            <a:extLst>
              <a:ext uri="{FF2B5EF4-FFF2-40B4-BE49-F238E27FC236}">
                <a16:creationId xmlns:a16="http://schemas.microsoft.com/office/drawing/2014/main" id="{61C6E88E-7253-43FA-BEB9-8DB1B800FAAF}"/>
              </a:ext>
            </a:extLst>
          </p:cNvPr>
          <p:cNvPicPr>
            <a:picLocks noChangeAspect="1"/>
          </p:cNvPicPr>
          <p:nvPr/>
        </p:nvPicPr>
        <p:blipFill>
          <a:blip r:embed="rId3"/>
          <a:stretch>
            <a:fillRect/>
          </a:stretch>
        </p:blipFill>
        <p:spPr>
          <a:xfrm>
            <a:off x="3423520" y="1738571"/>
            <a:ext cx="2296959" cy="1471547"/>
          </a:xfrm>
          <a:prstGeom prst="rect">
            <a:avLst/>
          </a:prstGeom>
        </p:spPr>
      </p:pic>
      <p:grpSp>
        <p:nvGrpSpPr>
          <p:cNvPr id="6" name="Group 5">
            <a:extLst>
              <a:ext uri="{FF2B5EF4-FFF2-40B4-BE49-F238E27FC236}">
                <a16:creationId xmlns:a16="http://schemas.microsoft.com/office/drawing/2014/main" id="{F7CB8833-627D-4BA3-BF8C-74120E75DDF3}"/>
              </a:ext>
            </a:extLst>
          </p:cNvPr>
          <p:cNvGrpSpPr/>
          <p:nvPr/>
        </p:nvGrpSpPr>
        <p:grpSpPr>
          <a:xfrm>
            <a:off x="525356" y="1679616"/>
            <a:ext cx="1627001" cy="1668033"/>
            <a:chOff x="2269540" y="2654636"/>
            <a:chExt cx="2043355" cy="1982427"/>
          </a:xfrm>
        </p:grpSpPr>
        <p:sp>
          <p:nvSpPr>
            <p:cNvPr id="7" name="Rectangle 6">
              <a:extLst>
                <a:ext uri="{FF2B5EF4-FFF2-40B4-BE49-F238E27FC236}">
                  <a16:creationId xmlns:a16="http://schemas.microsoft.com/office/drawing/2014/main" id="{E47FB304-1AE4-48D3-B28C-4278F2A68BEF}"/>
                </a:ext>
              </a:extLst>
            </p:cNvPr>
            <p:cNvSpPr/>
            <p:nvPr/>
          </p:nvSpPr>
          <p:spPr>
            <a:xfrm>
              <a:off x="2315362" y="2654636"/>
              <a:ext cx="1951712" cy="19824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chemeClr val="tx1"/>
                </a:solidFill>
                <a:latin typeface="Century Gothic (Headings)"/>
              </a:endParaRPr>
            </a:p>
          </p:txBody>
        </p:sp>
        <p:sp>
          <p:nvSpPr>
            <p:cNvPr id="8" name="TextBox 7">
              <a:extLst>
                <a:ext uri="{FF2B5EF4-FFF2-40B4-BE49-F238E27FC236}">
                  <a16:creationId xmlns:a16="http://schemas.microsoft.com/office/drawing/2014/main" id="{D7577FB2-6C9D-41CA-BF65-4849F56BBBEE}"/>
                </a:ext>
              </a:extLst>
            </p:cNvPr>
            <p:cNvSpPr txBox="1"/>
            <p:nvPr/>
          </p:nvSpPr>
          <p:spPr>
            <a:xfrm>
              <a:off x="2269540" y="2911274"/>
              <a:ext cx="2043355" cy="1024203"/>
            </a:xfrm>
            <a:prstGeom prst="rect">
              <a:avLst/>
            </a:prstGeom>
            <a:noFill/>
          </p:spPr>
          <p:txBody>
            <a:bodyPr wrap="square">
              <a:spAutoFit/>
            </a:bodyPr>
            <a:lstStyle/>
            <a:p>
              <a:pPr algn="ctr"/>
              <a:r>
                <a:rPr lang="en-US" sz="1000" b="1" dirty="0" err="1">
                  <a:latin typeface="Raleway" pitchFamily="2" charset="0"/>
                </a:rPr>
                <a:t>Simulasi</a:t>
              </a:r>
              <a:r>
                <a:rPr lang="en-US" sz="1000" dirty="0">
                  <a:latin typeface="Raleway" pitchFamily="2" charset="0"/>
                </a:rPr>
                <a:t> </a:t>
              </a:r>
              <a:r>
                <a:rPr lang="en-US" sz="1000" dirty="0" err="1">
                  <a:latin typeface="Raleway" pitchFamily="2" charset="0"/>
                </a:rPr>
                <a:t>adalah</a:t>
              </a:r>
              <a:r>
                <a:rPr lang="en-US" sz="1000" dirty="0">
                  <a:latin typeface="Raleway" pitchFamily="2" charset="0"/>
                </a:rPr>
                <a:t> </a:t>
              </a:r>
              <a:r>
                <a:rPr lang="en-ID" sz="1000" dirty="0" err="1">
                  <a:latin typeface="Raleway" pitchFamily="2" charset="0"/>
                </a:rPr>
                <a:t>metode</a:t>
              </a:r>
              <a:r>
                <a:rPr lang="en-ID" sz="1000" dirty="0">
                  <a:latin typeface="Raleway" pitchFamily="2" charset="0"/>
                </a:rPr>
                <a:t> </a:t>
              </a:r>
              <a:r>
                <a:rPr lang="en-ID" sz="1000" dirty="0" err="1">
                  <a:latin typeface="Raleway" pitchFamily="2" charset="0"/>
                </a:rPr>
                <a:t>mengajar</a:t>
              </a:r>
              <a:r>
                <a:rPr lang="en-ID" sz="1000" dirty="0">
                  <a:latin typeface="Raleway" pitchFamily="2" charset="0"/>
                </a:rPr>
                <a:t> </a:t>
              </a:r>
              <a:r>
                <a:rPr lang="en-ID" sz="1000" dirty="0" err="1">
                  <a:latin typeface="Raleway" pitchFamily="2" charset="0"/>
                </a:rPr>
                <a:t>digunakan</a:t>
              </a:r>
              <a:r>
                <a:rPr lang="en-ID" sz="1000" dirty="0">
                  <a:latin typeface="Raleway" pitchFamily="2" charset="0"/>
                </a:rPr>
                <a:t> </a:t>
              </a:r>
              <a:r>
                <a:rPr lang="en-ID" sz="1000" dirty="0" err="1">
                  <a:latin typeface="Raleway" pitchFamily="2" charset="0"/>
                </a:rPr>
                <a:t>untuk</a:t>
              </a:r>
              <a:r>
                <a:rPr lang="en-ID" sz="1000" dirty="0">
                  <a:latin typeface="Raleway" pitchFamily="2" charset="0"/>
                </a:rPr>
                <a:t> </a:t>
              </a:r>
              <a:r>
                <a:rPr lang="en-ID" sz="1000" dirty="0" err="1">
                  <a:latin typeface="Raleway" pitchFamily="2" charset="0"/>
                </a:rPr>
                <a:t>menerapkan</a:t>
              </a:r>
              <a:r>
                <a:rPr lang="en-ID" sz="1000" dirty="0">
                  <a:latin typeface="Raleway" pitchFamily="2" charset="0"/>
                </a:rPr>
                <a:t> </a:t>
              </a:r>
              <a:r>
                <a:rPr lang="en-ID" sz="1000" dirty="0" err="1">
                  <a:latin typeface="Raleway" pitchFamily="2" charset="0"/>
                </a:rPr>
                <a:t>konsep</a:t>
              </a:r>
              <a:r>
                <a:rPr lang="en-ID" sz="1000" dirty="0">
                  <a:latin typeface="Raleway" pitchFamily="2" charset="0"/>
                </a:rPr>
                <a:t> dan model yang </a:t>
              </a:r>
              <a:r>
                <a:rPr lang="en-ID" sz="1000" dirty="0" err="1">
                  <a:latin typeface="Raleway" pitchFamily="2" charset="0"/>
                </a:rPr>
                <a:t>akan</a:t>
              </a:r>
              <a:r>
                <a:rPr lang="en-ID" sz="1000" dirty="0">
                  <a:latin typeface="Raleway" pitchFamily="2" charset="0"/>
                </a:rPr>
                <a:t> </a:t>
              </a:r>
              <a:r>
                <a:rPr lang="en-ID" sz="1000" dirty="0" err="1">
                  <a:latin typeface="Raleway" pitchFamily="2" charset="0"/>
                </a:rPr>
                <a:t>dieksekusi</a:t>
              </a:r>
              <a:endParaRPr lang="en-ID" sz="1000" dirty="0">
                <a:latin typeface="Raleway" pitchFamily="2" charset="0"/>
              </a:endParaRPr>
            </a:p>
          </p:txBody>
        </p:sp>
        <p:sp>
          <p:nvSpPr>
            <p:cNvPr id="9" name="TextBox 8">
              <a:extLst>
                <a:ext uri="{FF2B5EF4-FFF2-40B4-BE49-F238E27FC236}">
                  <a16:creationId xmlns:a16="http://schemas.microsoft.com/office/drawing/2014/main" id="{E2B550E2-EB64-466F-8832-8C6499BCB631}"/>
                </a:ext>
              </a:extLst>
            </p:cNvPr>
            <p:cNvSpPr txBox="1"/>
            <p:nvPr/>
          </p:nvSpPr>
          <p:spPr>
            <a:xfrm>
              <a:off x="2315361" y="4054670"/>
              <a:ext cx="1951712" cy="400110"/>
            </a:xfrm>
            <a:prstGeom prst="rect">
              <a:avLst/>
            </a:prstGeom>
            <a:noFill/>
          </p:spPr>
          <p:txBody>
            <a:bodyPr wrap="square">
              <a:spAutoFit/>
            </a:bodyPr>
            <a:lstStyle/>
            <a:p>
              <a:pPr algn="ctr"/>
              <a:r>
                <a:rPr lang="es-ES" sz="1000" dirty="0">
                  <a:latin typeface="Raleway" pitchFamily="2" charset="0"/>
                </a:rPr>
                <a:t>Benny, O. &amp; </a:t>
              </a:r>
              <a:r>
                <a:rPr lang="es-ES" sz="1000" dirty="0" err="1">
                  <a:latin typeface="Raleway" pitchFamily="2" charset="0"/>
                </a:rPr>
                <a:t>Sinurat</a:t>
              </a:r>
              <a:r>
                <a:rPr lang="es-ES" sz="1000" dirty="0">
                  <a:latin typeface="Raleway" pitchFamily="2" charset="0"/>
                </a:rPr>
                <a:t>, J. (2019). </a:t>
              </a:r>
            </a:p>
          </p:txBody>
        </p:sp>
      </p:grpSp>
      <p:cxnSp>
        <p:nvCxnSpPr>
          <p:cNvPr id="11" name="Connector: Elbow 10">
            <a:extLst>
              <a:ext uri="{FF2B5EF4-FFF2-40B4-BE49-F238E27FC236}">
                <a16:creationId xmlns:a16="http://schemas.microsoft.com/office/drawing/2014/main" id="{36782703-131B-4022-8F9F-B6E5DDB1914F}"/>
              </a:ext>
            </a:extLst>
          </p:cNvPr>
          <p:cNvCxnSpPr>
            <a:cxnSpLocks/>
          </p:cNvCxnSpPr>
          <p:nvPr/>
        </p:nvCxnSpPr>
        <p:spPr>
          <a:xfrm rot="10800000">
            <a:off x="2337431" y="2474346"/>
            <a:ext cx="1050263"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D30D150D-0996-44F3-81E0-0EB31F14CA8E}"/>
              </a:ext>
            </a:extLst>
          </p:cNvPr>
          <p:cNvGrpSpPr/>
          <p:nvPr/>
        </p:nvGrpSpPr>
        <p:grpSpPr>
          <a:xfrm>
            <a:off x="3758498" y="3347649"/>
            <a:ext cx="1627001" cy="1668033"/>
            <a:chOff x="2269540" y="2654636"/>
            <a:chExt cx="2043355" cy="1982427"/>
          </a:xfrm>
        </p:grpSpPr>
        <p:sp>
          <p:nvSpPr>
            <p:cNvPr id="13" name="Rectangle 12">
              <a:extLst>
                <a:ext uri="{FF2B5EF4-FFF2-40B4-BE49-F238E27FC236}">
                  <a16:creationId xmlns:a16="http://schemas.microsoft.com/office/drawing/2014/main" id="{40976787-7283-4B9A-9F09-CAC750AA818A}"/>
                </a:ext>
              </a:extLst>
            </p:cNvPr>
            <p:cNvSpPr/>
            <p:nvPr/>
          </p:nvSpPr>
          <p:spPr>
            <a:xfrm>
              <a:off x="2315362" y="2654636"/>
              <a:ext cx="1951712" cy="19824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chemeClr val="tx1"/>
                </a:solidFill>
                <a:latin typeface="Century Gothic (Headings)"/>
              </a:endParaRPr>
            </a:p>
          </p:txBody>
        </p:sp>
        <p:sp>
          <p:nvSpPr>
            <p:cNvPr id="14" name="TextBox 13">
              <a:extLst>
                <a:ext uri="{FF2B5EF4-FFF2-40B4-BE49-F238E27FC236}">
                  <a16:creationId xmlns:a16="http://schemas.microsoft.com/office/drawing/2014/main" id="{ABF1CCA8-4729-4B74-A613-F37F5A81F028}"/>
                </a:ext>
              </a:extLst>
            </p:cNvPr>
            <p:cNvSpPr txBox="1"/>
            <p:nvPr/>
          </p:nvSpPr>
          <p:spPr>
            <a:xfrm>
              <a:off x="2269540" y="2911274"/>
              <a:ext cx="2043355" cy="841310"/>
            </a:xfrm>
            <a:prstGeom prst="rect">
              <a:avLst/>
            </a:prstGeom>
            <a:noFill/>
          </p:spPr>
          <p:txBody>
            <a:bodyPr wrap="square">
              <a:spAutoFit/>
            </a:bodyPr>
            <a:lstStyle/>
            <a:p>
              <a:pPr algn="ctr"/>
              <a:r>
                <a:rPr lang="en-US" sz="1000" b="1" dirty="0">
                  <a:latin typeface="Raleway" pitchFamily="2" charset="0"/>
                </a:rPr>
                <a:t>Digunakan </a:t>
              </a:r>
              <a:r>
                <a:rPr lang="en-US" sz="1000" dirty="0">
                  <a:latin typeface="Raleway" pitchFamily="2" charset="0"/>
                </a:rPr>
                <a:t>untuk media </a:t>
              </a:r>
              <a:r>
                <a:rPr lang="en-US" sz="1000" dirty="0" err="1">
                  <a:latin typeface="Raleway" pitchFamily="2" charset="0"/>
                </a:rPr>
                <a:t>pembelajaran</a:t>
              </a:r>
              <a:r>
                <a:rPr lang="en-US" sz="1000" dirty="0">
                  <a:latin typeface="Raleway" pitchFamily="2" charset="0"/>
                </a:rPr>
                <a:t> di </a:t>
              </a:r>
              <a:r>
                <a:rPr lang="en-US" sz="1000" dirty="0" err="1">
                  <a:latin typeface="Raleway" pitchFamily="2" charset="0"/>
                </a:rPr>
                <a:t>berbagai</a:t>
              </a:r>
              <a:r>
                <a:rPr lang="en-US" sz="1000" dirty="0">
                  <a:latin typeface="Raleway" pitchFamily="2" charset="0"/>
                </a:rPr>
                <a:t> Lembaga </a:t>
              </a:r>
              <a:r>
                <a:rPr lang="en-US" sz="1000" dirty="0" err="1">
                  <a:latin typeface="Raleway" pitchFamily="2" charset="0"/>
                </a:rPr>
                <a:t>pendidikan</a:t>
              </a:r>
              <a:endParaRPr lang="en-ID" sz="1000" dirty="0">
                <a:latin typeface="Raleway" pitchFamily="2" charset="0"/>
              </a:endParaRPr>
            </a:p>
          </p:txBody>
        </p:sp>
        <p:sp>
          <p:nvSpPr>
            <p:cNvPr id="15" name="TextBox 14">
              <a:extLst>
                <a:ext uri="{FF2B5EF4-FFF2-40B4-BE49-F238E27FC236}">
                  <a16:creationId xmlns:a16="http://schemas.microsoft.com/office/drawing/2014/main" id="{E984627D-59D2-4585-884A-239DC0A9E4B8}"/>
                </a:ext>
              </a:extLst>
            </p:cNvPr>
            <p:cNvSpPr txBox="1"/>
            <p:nvPr/>
          </p:nvSpPr>
          <p:spPr>
            <a:xfrm>
              <a:off x="2315362" y="4054670"/>
              <a:ext cx="1951712" cy="292629"/>
            </a:xfrm>
            <a:prstGeom prst="rect">
              <a:avLst/>
            </a:prstGeom>
            <a:noFill/>
          </p:spPr>
          <p:txBody>
            <a:bodyPr wrap="square">
              <a:spAutoFit/>
            </a:bodyPr>
            <a:lstStyle/>
            <a:p>
              <a:pPr algn="ctr"/>
              <a:r>
                <a:rPr lang="en-US" sz="1000" dirty="0">
                  <a:latin typeface="Raleway" pitchFamily="2" charset="0"/>
                </a:rPr>
                <a:t>Al-</a:t>
              </a:r>
              <a:r>
                <a:rPr lang="en-US" sz="1000" dirty="0" err="1">
                  <a:latin typeface="Raleway" pitchFamily="2" charset="0"/>
                </a:rPr>
                <a:t>Dmour</a:t>
              </a:r>
              <a:r>
                <a:rPr lang="en-US" sz="1000" dirty="0">
                  <a:latin typeface="Raleway" pitchFamily="2" charset="0"/>
                </a:rPr>
                <a:t>, A. (2016). </a:t>
              </a:r>
              <a:endParaRPr lang="es-ES" sz="1000" dirty="0">
                <a:latin typeface="Raleway" pitchFamily="2" charset="0"/>
              </a:endParaRPr>
            </a:p>
          </p:txBody>
        </p:sp>
      </p:grpSp>
      <p:grpSp>
        <p:nvGrpSpPr>
          <p:cNvPr id="16" name="Group 15">
            <a:extLst>
              <a:ext uri="{FF2B5EF4-FFF2-40B4-BE49-F238E27FC236}">
                <a16:creationId xmlns:a16="http://schemas.microsoft.com/office/drawing/2014/main" id="{1E41FE38-568D-471F-B7A2-ED9EC358C4FE}"/>
              </a:ext>
            </a:extLst>
          </p:cNvPr>
          <p:cNvGrpSpPr/>
          <p:nvPr/>
        </p:nvGrpSpPr>
        <p:grpSpPr>
          <a:xfrm>
            <a:off x="6955158" y="1679615"/>
            <a:ext cx="1627001" cy="1668033"/>
            <a:chOff x="2269540" y="2654636"/>
            <a:chExt cx="2043355" cy="1982427"/>
          </a:xfrm>
        </p:grpSpPr>
        <p:sp>
          <p:nvSpPr>
            <p:cNvPr id="17" name="Rectangle 16">
              <a:extLst>
                <a:ext uri="{FF2B5EF4-FFF2-40B4-BE49-F238E27FC236}">
                  <a16:creationId xmlns:a16="http://schemas.microsoft.com/office/drawing/2014/main" id="{3DC6FB81-9F2E-4C3F-B0BA-EEA6AD505E7C}"/>
                </a:ext>
              </a:extLst>
            </p:cNvPr>
            <p:cNvSpPr/>
            <p:nvPr/>
          </p:nvSpPr>
          <p:spPr>
            <a:xfrm>
              <a:off x="2315362" y="2654636"/>
              <a:ext cx="1951712" cy="19824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chemeClr val="tx1"/>
                </a:solidFill>
                <a:latin typeface="Century Gothic (Headings)"/>
              </a:endParaRPr>
            </a:p>
          </p:txBody>
        </p:sp>
        <p:sp>
          <p:nvSpPr>
            <p:cNvPr id="18" name="TextBox 17">
              <a:extLst>
                <a:ext uri="{FF2B5EF4-FFF2-40B4-BE49-F238E27FC236}">
                  <a16:creationId xmlns:a16="http://schemas.microsoft.com/office/drawing/2014/main" id="{DC74A933-8FEE-4230-8A77-7C649805DA90}"/>
                </a:ext>
              </a:extLst>
            </p:cNvPr>
            <p:cNvSpPr txBox="1"/>
            <p:nvPr/>
          </p:nvSpPr>
          <p:spPr>
            <a:xfrm>
              <a:off x="2269540" y="2911274"/>
              <a:ext cx="2043355" cy="658417"/>
            </a:xfrm>
            <a:prstGeom prst="rect">
              <a:avLst/>
            </a:prstGeom>
            <a:noFill/>
          </p:spPr>
          <p:txBody>
            <a:bodyPr wrap="square">
              <a:spAutoFit/>
            </a:bodyPr>
            <a:lstStyle/>
            <a:p>
              <a:pPr algn="ctr"/>
              <a:r>
                <a:rPr lang="en-US" sz="1000" b="1" dirty="0" err="1">
                  <a:latin typeface="Raleway" pitchFamily="2" charset="0"/>
                </a:rPr>
                <a:t>Meningkatkan</a:t>
              </a:r>
              <a:r>
                <a:rPr lang="en-US" sz="1000" b="1" dirty="0">
                  <a:latin typeface="Raleway" pitchFamily="2" charset="0"/>
                </a:rPr>
                <a:t> </a:t>
              </a:r>
              <a:r>
                <a:rPr lang="en-US" sz="1000" dirty="0" err="1">
                  <a:latin typeface="Raleway" pitchFamily="2" charset="0"/>
                </a:rPr>
                <a:t>materi</a:t>
              </a:r>
              <a:r>
                <a:rPr lang="en-US" sz="1000" dirty="0">
                  <a:latin typeface="Raleway" pitchFamily="2" charset="0"/>
                </a:rPr>
                <a:t> </a:t>
              </a:r>
              <a:r>
                <a:rPr lang="en-US" sz="1000" dirty="0" err="1">
                  <a:latin typeface="Raleway" pitchFamily="2" charset="0"/>
                </a:rPr>
                <a:t>pembejalaran</a:t>
              </a:r>
              <a:r>
                <a:rPr lang="en-US" sz="1000" dirty="0">
                  <a:latin typeface="Raleway" pitchFamily="2" charset="0"/>
                </a:rPr>
                <a:t> </a:t>
              </a:r>
              <a:r>
                <a:rPr lang="en-US" sz="1000" dirty="0" err="1">
                  <a:latin typeface="Raleway" pitchFamily="2" charset="0"/>
                </a:rPr>
                <a:t>dikelas</a:t>
              </a:r>
              <a:r>
                <a:rPr lang="en-US" sz="1000" dirty="0">
                  <a:latin typeface="Raleway" pitchFamily="2" charset="0"/>
                </a:rPr>
                <a:t> dengan visualisasi</a:t>
              </a:r>
              <a:endParaRPr lang="en-ID" sz="1000" i="1" dirty="0">
                <a:latin typeface="Raleway" pitchFamily="2" charset="0"/>
              </a:endParaRPr>
            </a:p>
          </p:txBody>
        </p:sp>
        <p:sp>
          <p:nvSpPr>
            <p:cNvPr id="19" name="TextBox 18">
              <a:extLst>
                <a:ext uri="{FF2B5EF4-FFF2-40B4-BE49-F238E27FC236}">
                  <a16:creationId xmlns:a16="http://schemas.microsoft.com/office/drawing/2014/main" id="{78859A21-B2A9-4703-A9AD-E706112E9EDB}"/>
                </a:ext>
              </a:extLst>
            </p:cNvPr>
            <p:cNvSpPr txBox="1"/>
            <p:nvPr/>
          </p:nvSpPr>
          <p:spPr>
            <a:xfrm>
              <a:off x="2315362" y="4054670"/>
              <a:ext cx="1951712" cy="292629"/>
            </a:xfrm>
            <a:prstGeom prst="rect">
              <a:avLst/>
            </a:prstGeom>
            <a:noFill/>
          </p:spPr>
          <p:txBody>
            <a:bodyPr wrap="square">
              <a:spAutoFit/>
            </a:bodyPr>
            <a:lstStyle/>
            <a:p>
              <a:pPr algn="ctr"/>
              <a:r>
                <a:rPr lang="en-US" sz="1000" dirty="0">
                  <a:latin typeface="Raleway" pitchFamily="2" charset="0"/>
                </a:rPr>
                <a:t>Al-</a:t>
              </a:r>
              <a:r>
                <a:rPr lang="en-US" sz="1000" dirty="0" err="1">
                  <a:latin typeface="Raleway" pitchFamily="2" charset="0"/>
                </a:rPr>
                <a:t>Dmour</a:t>
              </a:r>
              <a:r>
                <a:rPr lang="en-US" sz="1000" dirty="0">
                  <a:latin typeface="Raleway" pitchFamily="2" charset="0"/>
                </a:rPr>
                <a:t>, A. (2016). </a:t>
              </a:r>
              <a:endParaRPr lang="es-ES" sz="1000" dirty="0">
                <a:latin typeface="Raleway" pitchFamily="2" charset="0"/>
              </a:endParaRPr>
            </a:p>
          </p:txBody>
        </p:sp>
      </p:grpSp>
      <p:cxnSp>
        <p:nvCxnSpPr>
          <p:cNvPr id="20" name="Connector: Elbow 19">
            <a:extLst>
              <a:ext uri="{FF2B5EF4-FFF2-40B4-BE49-F238E27FC236}">
                <a16:creationId xmlns:a16="http://schemas.microsoft.com/office/drawing/2014/main" id="{95103A40-F2F2-4759-AAF8-3DCA5D3F6706}"/>
              </a:ext>
            </a:extLst>
          </p:cNvPr>
          <p:cNvCxnSpPr>
            <a:cxnSpLocks/>
          </p:cNvCxnSpPr>
          <p:nvPr/>
        </p:nvCxnSpPr>
        <p:spPr>
          <a:xfrm flipV="1">
            <a:off x="5698910" y="3450885"/>
            <a:ext cx="2048180" cy="83401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0CC3F642-9F1A-45B0-94DB-CCC696E4A70D}"/>
              </a:ext>
            </a:extLst>
          </p:cNvPr>
          <p:cNvCxnSpPr>
            <a:cxnSpLocks/>
          </p:cNvCxnSpPr>
          <p:nvPr/>
        </p:nvCxnSpPr>
        <p:spPr>
          <a:xfrm>
            <a:off x="1338856" y="3586089"/>
            <a:ext cx="1977366" cy="692526"/>
          </a:xfrm>
          <a:prstGeom prst="bentConnector3">
            <a:avLst>
              <a:gd name="adj1" fmla="val 57"/>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E352A7B4-3B36-4EBB-9546-B796701E1122}"/>
              </a:ext>
            </a:extLst>
          </p:cNvPr>
          <p:cNvSpPr txBox="1"/>
          <p:nvPr/>
        </p:nvSpPr>
        <p:spPr>
          <a:xfrm>
            <a:off x="6460728" y="3963130"/>
            <a:ext cx="647700" cy="276999"/>
          </a:xfrm>
          <a:prstGeom prst="rect">
            <a:avLst/>
          </a:prstGeom>
          <a:noFill/>
        </p:spPr>
        <p:txBody>
          <a:bodyPr wrap="square" rtlCol="0">
            <a:spAutoFit/>
          </a:bodyPr>
          <a:lstStyle/>
          <a:p>
            <a:r>
              <a:rPr lang="en-US" sz="1200" dirty="0" err="1">
                <a:latin typeface="Raleway" pitchFamily="2" charset="0"/>
              </a:rPr>
              <a:t>Dapat</a:t>
            </a:r>
            <a:endParaRPr lang="en-ID" sz="1200" dirty="0">
              <a:latin typeface="Raleway" pitchFamily="2" charset="0"/>
            </a:endParaRPr>
          </a:p>
        </p:txBody>
      </p:sp>
    </p:spTree>
    <p:extLst>
      <p:ext uri="{BB962C8B-B14F-4D97-AF65-F5344CB8AC3E}">
        <p14:creationId xmlns:p14="http://schemas.microsoft.com/office/powerpoint/2010/main" val="63549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itle 2">
            <a:extLst>
              <a:ext uri="{FF2B5EF4-FFF2-40B4-BE49-F238E27FC236}">
                <a16:creationId xmlns:a16="http://schemas.microsoft.com/office/drawing/2014/main" id="{8107FC0B-26C6-48E1-8A90-BBDD7D9FF69F}"/>
              </a:ext>
            </a:extLst>
          </p:cNvPr>
          <p:cNvSpPr>
            <a:spLocks noGrp="1"/>
          </p:cNvSpPr>
          <p:nvPr>
            <p:ph type="title"/>
          </p:nvPr>
        </p:nvSpPr>
        <p:spPr>
          <a:xfrm>
            <a:off x="1282698" y="221638"/>
            <a:ext cx="6745888" cy="630000"/>
          </a:xfrm>
        </p:spPr>
        <p:txBody>
          <a:bodyPr/>
          <a:lstStyle/>
          <a:p>
            <a:r>
              <a:rPr lang="en-US" sz="2800" b="1" dirty="0">
                <a:latin typeface="Raleway" pitchFamily="2" charset="0"/>
              </a:rPr>
              <a:t>MEDIA BELAJAR ERD DENGAN GAME</a:t>
            </a:r>
            <a:endParaRPr lang="en-ID" sz="2800" b="1" dirty="0">
              <a:latin typeface="Raleway" pitchFamily="2" charset="0"/>
            </a:endParaRPr>
          </a:p>
        </p:txBody>
      </p:sp>
      <p:pic>
        <p:nvPicPr>
          <p:cNvPr id="5" name="Picture 4">
            <a:extLst>
              <a:ext uri="{FF2B5EF4-FFF2-40B4-BE49-F238E27FC236}">
                <a16:creationId xmlns:a16="http://schemas.microsoft.com/office/drawing/2014/main" id="{830950F9-C1D9-4C6C-8455-601FFFDC6F25}"/>
              </a:ext>
            </a:extLst>
          </p:cNvPr>
          <p:cNvPicPr>
            <a:picLocks noChangeAspect="1"/>
          </p:cNvPicPr>
          <p:nvPr/>
        </p:nvPicPr>
        <p:blipFill>
          <a:blip r:embed="rId3"/>
          <a:stretch>
            <a:fillRect/>
          </a:stretch>
        </p:blipFill>
        <p:spPr>
          <a:xfrm>
            <a:off x="4613647" y="1408441"/>
            <a:ext cx="4248028" cy="2872835"/>
          </a:xfrm>
          <a:prstGeom prst="rect">
            <a:avLst/>
          </a:prstGeom>
        </p:spPr>
      </p:pic>
      <p:sp>
        <p:nvSpPr>
          <p:cNvPr id="26" name="TextBox 25">
            <a:extLst>
              <a:ext uri="{FF2B5EF4-FFF2-40B4-BE49-F238E27FC236}">
                <a16:creationId xmlns:a16="http://schemas.microsoft.com/office/drawing/2014/main" id="{CCA8D183-3A7C-42DE-BC31-309502B53F9F}"/>
              </a:ext>
            </a:extLst>
          </p:cNvPr>
          <p:cNvSpPr txBox="1"/>
          <p:nvPr/>
        </p:nvSpPr>
        <p:spPr>
          <a:xfrm>
            <a:off x="5775675" y="4488451"/>
            <a:ext cx="1923972" cy="276999"/>
          </a:xfrm>
          <a:prstGeom prst="rect">
            <a:avLst/>
          </a:prstGeom>
          <a:noFill/>
        </p:spPr>
        <p:txBody>
          <a:bodyPr wrap="square">
            <a:spAutoFit/>
          </a:bodyPr>
          <a:lstStyle/>
          <a:p>
            <a:pPr algn="ctr"/>
            <a:r>
              <a:rPr lang="en-US" sz="1200" dirty="0" err="1">
                <a:latin typeface="Raleway" pitchFamily="2" charset="0"/>
              </a:rPr>
              <a:t>Schildgen</a:t>
            </a:r>
            <a:r>
              <a:rPr lang="en-US" sz="1200" dirty="0">
                <a:latin typeface="Raleway" pitchFamily="2" charset="0"/>
              </a:rPr>
              <a:t>, J. (2020).. </a:t>
            </a:r>
          </a:p>
        </p:txBody>
      </p:sp>
      <p:grpSp>
        <p:nvGrpSpPr>
          <p:cNvPr id="14" name="Group 13">
            <a:extLst>
              <a:ext uri="{FF2B5EF4-FFF2-40B4-BE49-F238E27FC236}">
                <a16:creationId xmlns:a16="http://schemas.microsoft.com/office/drawing/2014/main" id="{23596A6F-B2AA-4172-85BB-7449A8DF2BED}"/>
              </a:ext>
            </a:extLst>
          </p:cNvPr>
          <p:cNvGrpSpPr/>
          <p:nvPr/>
        </p:nvGrpSpPr>
        <p:grpSpPr>
          <a:xfrm>
            <a:off x="282325" y="1458066"/>
            <a:ext cx="4015740" cy="2823210"/>
            <a:chOff x="0" y="0"/>
            <a:chExt cx="4015740" cy="2823210"/>
          </a:xfrm>
        </p:grpSpPr>
        <p:pic>
          <p:nvPicPr>
            <p:cNvPr id="15" name="Picture 14">
              <a:extLst>
                <a:ext uri="{FF2B5EF4-FFF2-40B4-BE49-F238E27FC236}">
                  <a16:creationId xmlns:a16="http://schemas.microsoft.com/office/drawing/2014/main" id="{24954905-28B9-4B8E-BC37-9DFCB519F703}"/>
                </a:ext>
              </a:extLst>
            </p:cNvPr>
            <p:cNvPicPr/>
            <p:nvPr/>
          </p:nvPicPr>
          <p:blipFill>
            <a:blip r:embed="rId4"/>
            <a:stretch>
              <a:fillRect/>
            </a:stretch>
          </p:blipFill>
          <p:spPr>
            <a:xfrm>
              <a:off x="0" y="0"/>
              <a:ext cx="4015740" cy="1373886"/>
            </a:xfrm>
            <a:prstGeom prst="rect">
              <a:avLst/>
            </a:prstGeom>
          </p:spPr>
        </p:pic>
        <p:pic>
          <p:nvPicPr>
            <p:cNvPr id="16" name="Picture 15">
              <a:extLst>
                <a:ext uri="{FF2B5EF4-FFF2-40B4-BE49-F238E27FC236}">
                  <a16:creationId xmlns:a16="http://schemas.microsoft.com/office/drawing/2014/main" id="{B308E4EE-5620-4594-8123-A2561F4A20C4}"/>
                </a:ext>
              </a:extLst>
            </p:cNvPr>
            <p:cNvPicPr/>
            <p:nvPr/>
          </p:nvPicPr>
          <p:blipFill>
            <a:blip r:embed="rId5"/>
            <a:stretch>
              <a:fillRect/>
            </a:stretch>
          </p:blipFill>
          <p:spPr>
            <a:xfrm>
              <a:off x="0" y="1450086"/>
              <a:ext cx="4015740" cy="1373124"/>
            </a:xfrm>
            <a:prstGeom prst="rect">
              <a:avLst/>
            </a:prstGeom>
          </p:spPr>
        </p:pic>
      </p:grpSp>
      <p:sp>
        <p:nvSpPr>
          <p:cNvPr id="18" name="TextBox 17">
            <a:extLst>
              <a:ext uri="{FF2B5EF4-FFF2-40B4-BE49-F238E27FC236}">
                <a16:creationId xmlns:a16="http://schemas.microsoft.com/office/drawing/2014/main" id="{8AA83A0E-DE14-47BC-A5F1-19C8FAAD349D}"/>
              </a:ext>
            </a:extLst>
          </p:cNvPr>
          <p:cNvSpPr txBox="1"/>
          <p:nvPr/>
        </p:nvSpPr>
        <p:spPr>
          <a:xfrm>
            <a:off x="1457587" y="4491059"/>
            <a:ext cx="1665215" cy="276999"/>
          </a:xfrm>
          <a:prstGeom prst="rect">
            <a:avLst/>
          </a:prstGeom>
          <a:noFill/>
        </p:spPr>
        <p:txBody>
          <a:bodyPr wrap="square">
            <a:spAutoFit/>
          </a:bodyPr>
          <a:lstStyle/>
          <a:p>
            <a:r>
              <a:rPr lang="en-US" sz="1200" dirty="0">
                <a:latin typeface="Raleway" pitchFamily="2" charset="0"/>
              </a:rPr>
              <a:t>Al-</a:t>
            </a:r>
            <a:r>
              <a:rPr lang="en-US" sz="1200" dirty="0" err="1">
                <a:latin typeface="Raleway" pitchFamily="2" charset="0"/>
              </a:rPr>
              <a:t>Dmour</a:t>
            </a:r>
            <a:r>
              <a:rPr lang="en-US" sz="1200" dirty="0">
                <a:latin typeface="Raleway" pitchFamily="2" charset="0"/>
              </a:rPr>
              <a:t>, A. (2016). </a:t>
            </a:r>
          </a:p>
        </p:txBody>
      </p:sp>
    </p:spTree>
    <p:extLst>
      <p:ext uri="{BB962C8B-B14F-4D97-AF65-F5344CB8AC3E}">
        <p14:creationId xmlns:p14="http://schemas.microsoft.com/office/powerpoint/2010/main" val="298907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5BA065B-59A5-40C2-A072-916133675BCD}"/>
              </a:ext>
            </a:extLst>
          </p:cNvPr>
          <p:cNvSpPr>
            <a:spLocks noGrp="1"/>
          </p:cNvSpPr>
          <p:nvPr>
            <p:ph type="subTitle" idx="1"/>
          </p:nvPr>
        </p:nvSpPr>
        <p:spPr>
          <a:xfrm flipH="1">
            <a:off x="849797" y="1830124"/>
            <a:ext cx="7444405" cy="1483252"/>
          </a:xfrm>
        </p:spPr>
        <p:txBody>
          <a:bodyPr/>
          <a:lstStyle/>
          <a:p>
            <a:pPr marL="114300" indent="0" algn="ctr">
              <a:buNone/>
            </a:pPr>
            <a:r>
              <a:rPr lang="en-ID" sz="1800">
                <a:solidFill>
                  <a:srgbClr val="000000"/>
                </a:solidFill>
                <a:effectLst/>
                <a:latin typeface="Raleway" pitchFamily="2" charset="0"/>
                <a:ea typeface="Times New Roman" panose="02020603050405020304" pitchFamily="18" charset="0"/>
                <a:cs typeface="Times New Roman" panose="02020603050405020304" pitchFamily="18" charset="0"/>
              </a:rPr>
              <a:t>Bagaimana implementasi dan penerapan </a:t>
            </a:r>
            <a:r>
              <a:rPr lang="en-ID" sz="1800" i="1">
                <a:solidFill>
                  <a:srgbClr val="000000"/>
                </a:solidFill>
                <a:effectLst/>
                <a:latin typeface="Raleway" pitchFamily="2" charset="0"/>
                <a:ea typeface="Times New Roman" panose="02020603050405020304" pitchFamily="18" charset="0"/>
                <a:cs typeface="Times New Roman" panose="02020603050405020304" pitchFamily="18" charset="0"/>
              </a:rPr>
              <a:t>ERD result reconstruction </a:t>
            </a:r>
            <a:r>
              <a:rPr lang="en-ID" sz="1800">
                <a:solidFill>
                  <a:srgbClr val="000000"/>
                </a:solidFill>
                <a:effectLst/>
                <a:latin typeface="Raleway" pitchFamily="2" charset="0"/>
                <a:ea typeface="Times New Roman" panose="02020603050405020304" pitchFamily="18" charset="0"/>
                <a:cs typeface="Times New Roman" panose="02020603050405020304" pitchFamily="18" charset="0"/>
              </a:rPr>
              <a:t>dalam pembelajaran sehingga dapat mengukur tingkat pemahaman mahasiswa pada </a:t>
            </a:r>
            <a:r>
              <a:rPr lang="en-ID" sz="1800" b="1">
                <a:solidFill>
                  <a:srgbClr val="000000"/>
                </a:solidFill>
                <a:effectLst/>
                <a:latin typeface="Raleway" pitchFamily="2" charset="0"/>
                <a:ea typeface="Times New Roman" panose="02020603050405020304" pitchFamily="18" charset="0"/>
                <a:cs typeface="Times New Roman" panose="02020603050405020304" pitchFamily="18" charset="0"/>
              </a:rPr>
              <a:t>Entity dan Attribute</a:t>
            </a:r>
            <a:endParaRPr lang="en-ID" sz="1800" b="1">
              <a:effectLst/>
              <a:latin typeface="Raleway" pitchFamily="2" charset="0"/>
              <a:ea typeface="Times New Roman" panose="02020603050405020304" pitchFamily="18" charset="0"/>
              <a:cs typeface="Times New Roman" panose="02020603050405020304" pitchFamily="18" charset="0"/>
            </a:endParaRPr>
          </a:p>
          <a:p>
            <a:pPr algn="ctr"/>
            <a:endParaRPr lang="en-ID" sz="1800"/>
          </a:p>
          <a:p>
            <a:endParaRPr lang="en-ID" sz="1800"/>
          </a:p>
        </p:txBody>
      </p:sp>
      <p:sp>
        <p:nvSpPr>
          <p:cNvPr id="3" name="Title 2">
            <a:extLst>
              <a:ext uri="{FF2B5EF4-FFF2-40B4-BE49-F238E27FC236}">
                <a16:creationId xmlns:a16="http://schemas.microsoft.com/office/drawing/2014/main" id="{ECECF6C6-96C8-47DA-84E1-79E2F3547056}"/>
              </a:ext>
            </a:extLst>
          </p:cNvPr>
          <p:cNvSpPr>
            <a:spLocks noGrp="1"/>
          </p:cNvSpPr>
          <p:nvPr>
            <p:ph type="title"/>
          </p:nvPr>
        </p:nvSpPr>
        <p:spPr/>
        <p:txBody>
          <a:bodyPr/>
          <a:lstStyle/>
          <a:p>
            <a:r>
              <a:rPr lang="en-US" sz="2800" b="1">
                <a:latin typeface="Raleway" pitchFamily="2" charset="0"/>
              </a:rPr>
              <a:t>RUMUSAN MASALAH</a:t>
            </a:r>
            <a:endParaRPr lang="en-ID" sz="2800" b="1"/>
          </a:p>
        </p:txBody>
      </p:sp>
      <p:pic>
        <p:nvPicPr>
          <p:cNvPr id="4" name="Graphic 3">
            <a:extLst>
              <a:ext uri="{FF2B5EF4-FFF2-40B4-BE49-F238E27FC236}">
                <a16:creationId xmlns:a16="http://schemas.microsoft.com/office/drawing/2014/main" id="{CC78B6D7-9326-472F-A021-68DBCF562A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57533" y="3720694"/>
            <a:ext cx="1273337" cy="1273337"/>
          </a:xfrm>
          <a:prstGeom prst="rect">
            <a:avLst/>
          </a:prstGeom>
        </p:spPr>
      </p:pic>
    </p:spTree>
    <p:extLst>
      <p:ext uri="{BB962C8B-B14F-4D97-AF65-F5344CB8AC3E}">
        <p14:creationId xmlns:p14="http://schemas.microsoft.com/office/powerpoint/2010/main" val="1574322979"/>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12071</TotalTime>
  <Words>1681</Words>
  <Application>Microsoft Office PowerPoint</Application>
  <PresentationFormat>On-screen Show (16:9)</PresentationFormat>
  <Paragraphs>583</Paragraphs>
  <Slides>31</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Roboto Condensed Light</vt:lpstr>
      <vt:lpstr>Century Gothic (Headings)</vt:lpstr>
      <vt:lpstr>Hind Vadodara Light</vt:lpstr>
      <vt:lpstr>Teko Light</vt:lpstr>
      <vt:lpstr>Hind Vadodara Medium</vt:lpstr>
      <vt:lpstr>Calibri</vt:lpstr>
      <vt:lpstr>Raleway</vt:lpstr>
      <vt:lpstr>Times New Roman</vt:lpstr>
      <vt:lpstr>Science Fair Newsletter by Slidesgo</vt:lpstr>
      <vt:lpstr>PowerPoint Presentation</vt:lpstr>
      <vt:lpstr>LATAR BELAKANG</vt:lpstr>
      <vt:lpstr>LATAR BELAKANG</vt:lpstr>
      <vt:lpstr>LATAR BELAKANG</vt:lpstr>
      <vt:lpstr>LATAR BELAKANG</vt:lpstr>
      <vt:lpstr>LATAR BELAKANG</vt:lpstr>
      <vt:lpstr>LATAR BELAKANG</vt:lpstr>
      <vt:lpstr>MEDIA BELAJAR ERD DENGAN GAME</vt:lpstr>
      <vt:lpstr>RUMUSAN MASALAH</vt:lpstr>
      <vt:lpstr>PowerPoint Presentation</vt:lpstr>
      <vt:lpstr>TUJUAN</vt:lpstr>
      <vt:lpstr>METODOLOGI PENELITIAN</vt:lpstr>
      <vt:lpstr>IMPLEMENTASI SQLEARN DOSEN </vt:lpstr>
      <vt:lpstr>PowerPoint Presentation</vt:lpstr>
      <vt:lpstr>ALUR PENGUJIAN SISTEM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TERIMA KASIH</vt:lpstr>
      <vt:lpstr>PowerPoint Presentation</vt:lpstr>
      <vt:lpstr>LATAR BELAKANG</vt:lpstr>
      <vt:lpstr>LATAR BELAKANG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SQLearn: Simulasi ERD Untuk Meningkatkan Pemahaman Konsep Mahasiswa Terhadap ERD Topik Entity dan Atribut</dc:title>
  <dc:creator>Fauzi</dc:creator>
  <cp:lastModifiedBy>ahmad nur fauzi</cp:lastModifiedBy>
  <cp:revision>31</cp:revision>
  <dcterms:modified xsi:type="dcterms:W3CDTF">2023-06-24T02:19:52Z</dcterms:modified>
</cp:coreProperties>
</file>